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9" r:id="rId5"/>
    <p:sldMasterId id="2147483888" r:id="rId6"/>
    <p:sldMasterId id="2147483891" r:id="rId7"/>
    <p:sldMasterId id="2147483906" r:id="rId8"/>
  </p:sldMasterIdLst>
  <p:notesMasterIdLst>
    <p:notesMasterId r:id="rId39"/>
  </p:notesMasterIdLst>
  <p:handoutMasterIdLst>
    <p:handoutMasterId r:id="rId40"/>
  </p:handoutMasterIdLst>
  <p:sldIdLst>
    <p:sldId id="276" r:id="rId9"/>
    <p:sldId id="259" r:id="rId10"/>
    <p:sldId id="301" r:id="rId11"/>
    <p:sldId id="277" r:id="rId12"/>
    <p:sldId id="293" r:id="rId13"/>
    <p:sldId id="269" r:id="rId14"/>
    <p:sldId id="270" r:id="rId15"/>
    <p:sldId id="267" r:id="rId16"/>
    <p:sldId id="295" r:id="rId17"/>
    <p:sldId id="296" r:id="rId18"/>
    <p:sldId id="268" r:id="rId19"/>
    <p:sldId id="280" r:id="rId20"/>
    <p:sldId id="297" r:id="rId21"/>
    <p:sldId id="282" r:id="rId22"/>
    <p:sldId id="283" r:id="rId23"/>
    <p:sldId id="298" r:id="rId24"/>
    <p:sldId id="299" r:id="rId25"/>
    <p:sldId id="300" r:id="rId26"/>
    <p:sldId id="307" r:id="rId27"/>
    <p:sldId id="294" r:id="rId28"/>
    <p:sldId id="302" r:id="rId29"/>
    <p:sldId id="278" r:id="rId30"/>
    <p:sldId id="279" r:id="rId31"/>
    <p:sldId id="312" r:id="rId32"/>
    <p:sldId id="304" r:id="rId33"/>
    <p:sldId id="303" r:id="rId34"/>
    <p:sldId id="305" r:id="rId35"/>
    <p:sldId id="306" r:id="rId36"/>
    <p:sldId id="311" r:id="rId37"/>
    <p:sldId id="309" r:id="rId38"/>
  </p:sldIdLst>
  <p:sldSz cx="9144000" cy="6858000" type="screen4x3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0A1A72"/>
    <a:srgbClr val="9B8D7A"/>
    <a:srgbClr val="BFB3A7"/>
    <a:srgbClr val="00979C"/>
    <a:srgbClr val="9B8E7D"/>
    <a:srgbClr val="0A3D72"/>
    <a:srgbClr val="0A1C72"/>
    <a:srgbClr val="A59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57" autoAdjust="0"/>
  </p:normalViewPr>
  <p:slideViewPr>
    <p:cSldViewPr snapToGrid="0" snapToObjects="1">
      <p:cViewPr varScale="1">
        <p:scale>
          <a:sx n="82" d="100"/>
          <a:sy n="82" d="100"/>
        </p:scale>
        <p:origin x="151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00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BF234E-1774-E44F-A7B6-1F53193AB75F}" type="datetimeFigureOut">
              <a:rPr lang="fr-FR" altLang="en-US"/>
              <a:pPr/>
              <a:t>15/06/2022</a:t>
            </a:fld>
            <a:endParaRPr lang="fr-FR" alt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5390EA2-975E-C544-87F4-B91F519F4B49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092170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2DAEDCF-2077-A44B-93BE-F0973E86B481}" type="datetimeFigureOut">
              <a:rPr lang="fr-FR" altLang="en-US"/>
              <a:pPr/>
              <a:t>15/06/2022</a:t>
            </a:fld>
            <a:endParaRPr lang="fr-FR" alt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DC0431-74D1-2848-9094-DEA74D687A19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295587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C0431-74D1-2848-9094-DEA74D687A19}" type="slidenum">
              <a:rPr lang="fr-FR" altLang="en-US" smtClean="0"/>
              <a:pPr/>
              <a:t>1</a:t>
            </a:fld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253909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C0431-74D1-2848-9094-DEA74D687A19}" type="slidenum">
              <a:rPr lang="fr-FR" altLang="en-US" smtClean="0"/>
              <a:pPr/>
              <a:t>2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67361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406398" y="2095550"/>
            <a:ext cx="6181969" cy="1107440"/>
          </a:xfrm>
          <a:prstGeom prst="rect">
            <a:avLst/>
          </a:prstGeom>
        </p:spPr>
        <p:txBody>
          <a:bodyPr vert="horz"/>
          <a:lstStyle>
            <a:lvl1pPr algn="l">
              <a:defRPr sz="3400" b="1" i="0">
                <a:solidFill>
                  <a:srgbClr val="0A1C72"/>
                </a:solidFill>
                <a:effectLst/>
                <a:latin typeface="+mn-lt"/>
                <a:ea typeface="Linux Libertine" charset="0"/>
                <a:cs typeface="Linux Libertine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0"/>
          </p:nvPr>
        </p:nvSpPr>
        <p:spPr>
          <a:xfrm>
            <a:off x="406400" y="5125184"/>
            <a:ext cx="2870201" cy="37294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ea typeface="Linux Libertine" charset="0"/>
                <a:cs typeface="Linux Libertine" charset="0"/>
              </a:defRPr>
            </a:lvl1pPr>
            <a:lvl2pPr>
              <a:defRPr b="0" i="0">
                <a:latin typeface="Myriad Pro Light"/>
                <a:cs typeface="Myriad Pro Light"/>
              </a:defRPr>
            </a:lvl2pPr>
            <a:lvl3pPr>
              <a:defRPr b="0" i="0">
                <a:latin typeface="Myriad Pro Light"/>
                <a:cs typeface="Myriad Pro Light"/>
              </a:defRPr>
            </a:lvl3pPr>
            <a:lvl4pPr>
              <a:defRPr b="0" i="0">
                <a:latin typeface="Myriad Pro Light"/>
                <a:cs typeface="Myriad Pro Light"/>
              </a:defRPr>
            </a:lvl4pPr>
            <a:lvl5pPr marL="1828800" indent="0">
              <a:buNone/>
              <a:defRPr b="0" i="0">
                <a:latin typeface="Myriad Pro Light"/>
                <a:cs typeface="Myriad Pro Ligh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Espace réservé du texte 13"/>
          <p:cNvSpPr>
            <a:spLocks noGrp="1"/>
          </p:cNvSpPr>
          <p:nvPr>
            <p:ph type="body" sz="quarter" idx="11"/>
          </p:nvPr>
        </p:nvSpPr>
        <p:spPr>
          <a:xfrm>
            <a:off x="406398" y="3549345"/>
            <a:ext cx="6181969" cy="90360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ea typeface="Linux Libertine" charset="0"/>
                <a:cs typeface="Linux Libertine" charset="0"/>
              </a:defRPr>
            </a:lvl1pPr>
            <a:lvl2pPr>
              <a:defRPr b="0" i="0">
                <a:latin typeface="Myriad Pro Light"/>
                <a:cs typeface="Myriad Pro Light"/>
              </a:defRPr>
            </a:lvl2pPr>
            <a:lvl3pPr>
              <a:defRPr b="0" i="0">
                <a:latin typeface="Myriad Pro Light"/>
                <a:cs typeface="Myriad Pro Light"/>
              </a:defRPr>
            </a:lvl3pPr>
            <a:lvl4pPr>
              <a:defRPr b="0" i="0">
                <a:latin typeface="Myriad Pro Light"/>
                <a:cs typeface="Myriad Pro Light"/>
              </a:defRPr>
            </a:lvl4pPr>
            <a:lvl5pPr marL="1828800" indent="0">
              <a:buNone/>
              <a:defRPr b="0" i="0">
                <a:latin typeface="Myriad Pro Light"/>
                <a:cs typeface="Myriad Pro Ligh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Espace réservé du texte 13"/>
          <p:cNvSpPr>
            <a:spLocks noGrp="1"/>
          </p:cNvSpPr>
          <p:nvPr>
            <p:ph type="body" sz="quarter" idx="12"/>
          </p:nvPr>
        </p:nvSpPr>
        <p:spPr>
          <a:xfrm>
            <a:off x="406399" y="5711338"/>
            <a:ext cx="2870201" cy="37294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ea typeface="Linux Libertine" charset="0"/>
                <a:cs typeface="Linux Libertine" charset="0"/>
              </a:defRPr>
            </a:lvl1pPr>
            <a:lvl2pPr>
              <a:defRPr b="0" i="0">
                <a:latin typeface="Myriad Pro Light"/>
                <a:cs typeface="Myriad Pro Light"/>
              </a:defRPr>
            </a:lvl2pPr>
            <a:lvl3pPr>
              <a:defRPr b="0" i="0">
                <a:latin typeface="Myriad Pro Light"/>
                <a:cs typeface="Myriad Pro Light"/>
              </a:defRPr>
            </a:lvl3pPr>
            <a:lvl4pPr>
              <a:defRPr b="0" i="0">
                <a:latin typeface="Myriad Pro Light"/>
                <a:cs typeface="Myriad Pro Light"/>
              </a:defRPr>
            </a:lvl4pPr>
            <a:lvl5pPr marL="1828800" indent="0">
              <a:buNone/>
              <a:defRPr b="0" i="0">
                <a:latin typeface="Myriad Pro Light"/>
                <a:cs typeface="Myriad Pro Ligh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F999C0-1CC3-E84D-A512-387A981824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5" y="304969"/>
            <a:ext cx="2183721" cy="8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5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7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14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873019"/>
            <a:ext cx="6372200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00966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9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3930000"/>
            <a:ext cx="3060000" cy="29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440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4293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2564904"/>
            <a:ext cx="2123728" cy="4293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74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9" y="1700808"/>
            <a:ext cx="2448545" cy="2698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3" y="1700808"/>
            <a:ext cx="2448273" cy="2698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5" y="1700808"/>
            <a:ext cx="2448273" cy="2698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84427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7" y="1700809"/>
            <a:ext cx="2923753" cy="33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7" y="1700809"/>
            <a:ext cx="2923753" cy="33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832542"/>
            <a:ext cx="2700000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832542"/>
            <a:ext cx="2736000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2685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572993"/>
            <a:ext cx="3401564" cy="4535419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438674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79049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6714" y="1562579"/>
            <a:ext cx="1944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46378" y="3816222"/>
            <a:ext cx="1944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46378" y="2956276"/>
            <a:ext cx="1944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546042" y="5447872"/>
            <a:ext cx="1944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583307" y="1562579"/>
            <a:ext cx="1944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82971" y="3816222"/>
            <a:ext cx="1944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582971" y="2956276"/>
            <a:ext cx="1944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2582635" y="5447872"/>
            <a:ext cx="1944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19900" y="1562579"/>
            <a:ext cx="1944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19564" y="3816222"/>
            <a:ext cx="1944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619564" y="2956276"/>
            <a:ext cx="1944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Rectangle 12"/>
          <p:cNvSpPr/>
          <p:nvPr userDrawn="1"/>
        </p:nvSpPr>
        <p:spPr>
          <a:xfrm>
            <a:off x="4619228" y="5447872"/>
            <a:ext cx="1944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56494" y="1562579"/>
            <a:ext cx="1944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656158" y="3816222"/>
            <a:ext cx="1944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656158" y="2956276"/>
            <a:ext cx="1944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7" name="Rectangle 16"/>
          <p:cNvSpPr/>
          <p:nvPr userDrawn="1"/>
        </p:nvSpPr>
        <p:spPr>
          <a:xfrm>
            <a:off x="6655822" y="5447872"/>
            <a:ext cx="1944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0690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599" cy="747713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2400" b="1" i="0">
                <a:effectLst/>
                <a:latin typeface="+mj-lt"/>
                <a:ea typeface="Linux Libertine" charset="0"/>
                <a:cs typeface="Linux Libertine" charset="0"/>
              </a:defRPr>
            </a:lvl1pPr>
          </a:lstStyle>
          <a:p>
            <a:r>
              <a:rPr lang="fr-FR" noProof="0" dirty="0"/>
              <a:t>Cliquez et modifiez le 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idx="1"/>
          </p:nvPr>
        </p:nvSpPr>
        <p:spPr bwMode="auto">
          <a:xfrm>
            <a:off x="457200" y="1358538"/>
            <a:ext cx="8229600" cy="47676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0A1C72"/>
              </a:buClr>
              <a:buSzPct val="100000"/>
              <a:buFont typeface="Wingdings" charset="2"/>
              <a:buChar char="§"/>
              <a:defRPr sz="2200" b="1" i="0">
                <a:solidFill>
                  <a:srgbClr val="0A1C72"/>
                </a:solidFill>
                <a:latin typeface="+mn-lt"/>
                <a:ea typeface="Linux Libertine Semibold" charset="0"/>
                <a:cs typeface="Linux Libertine Semibold" charset="0"/>
              </a:defRPr>
            </a:lvl1pPr>
            <a:lvl2pPr>
              <a:buSzPct val="100000"/>
              <a:defRPr sz="2000" b="0" i="0">
                <a:latin typeface="+mn-lt"/>
                <a:ea typeface="Linux Libertine" charset="0"/>
                <a:cs typeface="Linux Libertine" charset="0"/>
              </a:defRPr>
            </a:lvl2pPr>
            <a:lvl3pPr>
              <a:buClr>
                <a:schemeClr val="tx1"/>
              </a:buClr>
              <a:defRPr sz="2000" b="0" i="0">
                <a:latin typeface="+mn-lt"/>
                <a:ea typeface="Linux Libertine" charset="0"/>
                <a:cs typeface="Linux Libertine" charset="0"/>
              </a:defRPr>
            </a:lvl3pPr>
            <a:lvl4pPr>
              <a:defRPr sz="1800" b="0" i="0">
                <a:latin typeface="+mn-lt"/>
                <a:ea typeface="Linux Libertine" charset="0"/>
                <a:cs typeface="Linux Libertine" charset="0"/>
              </a:defRPr>
            </a:lvl4pPr>
            <a:lvl5pPr>
              <a:defRPr sz="1800" b="0" i="0">
                <a:latin typeface="+mn-lt"/>
                <a:ea typeface="Linux Libertine" charset="0"/>
                <a:cs typeface="Linux Libertine" charset="0"/>
              </a:defRPr>
            </a:lvl5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64125" y="6590810"/>
            <a:ext cx="107115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>
                <a:solidFill>
                  <a:schemeClr val="bg1"/>
                </a:solidFill>
                <a:latin typeface="+mn-lt"/>
                <a:ea typeface="Linux Libertine" charset="0"/>
                <a:cs typeface="Linux Libertine" charset="0"/>
              </a:defRPr>
            </a:lvl1pPr>
          </a:lstStyle>
          <a:p>
            <a:r>
              <a:rPr lang="fr-FR" altLang="en-US"/>
              <a:t>ESIB-3TEL</a:t>
            </a:r>
            <a:endParaRPr lang="fr-FR" alt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11235" y="6590810"/>
            <a:ext cx="5721532" cy="365125"/>
          </a:xfrm>
          <a:prstGeom prst="rect">
            <a:avLst/>
          </a:prstGeom>
        </p:spPr>
        <p:txBody>
          <a:bodyPr/>
          <a:lstStyle>
            <a:lvl1pPr algn="ctr">
              <a:defRPr sz="1000" b="0" i="0" dirty="0">
                <a:solidFill>
                  <a:schemeClr val="bg1"/>
                </a:solidFill>
                <a:latin typeface="+mn-lt"/>
                <a:ea typeface="Linux Libertine" charset="0"/>
                <a:cs typeface="Linux Libertine" charset="0"/>
              </a:defRPr>
            </a:lvl1pPr>
          </a:lstStyle>
          <a:p>
            <a:pPr>
              <a:defRPr/>
            </a:pPr>
            <a:r>
              <a:rPr lang="fr-FR"/>
              <a:t>samer.lahoud@usj.edu.lb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08724" y="6590810"/>
            <a:ext cx="107115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chemeClr val="bg1"/>
                </a:solidFill>
                <a:latin typeface="+mn-lt"/>
                <a:ea typeface="Linux Libertine" charset="0"/>
                <a:cs typeface="Linux Libertine" charset="0"/>
              </a:defRPr>
            </a:lvl1pPr>
          </a:lstStyle>
          <a:p>
            <a:fld id="{7F40025E-8A47-7E48-AA2F-82A25E5E3F97}" type="slidenum">
              <a:rPr lang="fr-FR" altLang="en-US" smtClean="0"/>
              <a:pPr/>
              <a:t>‹#›</a:t>
            </a:fld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337101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319349" y="4193177"/>
            <a:ext cx="6254205" cy="1833154"/>
          </a:xfrm>
          <a:prstGeom prst="rect">
            <a:avLst/>
          </a:prstGeom>
        </p:spPr>
        <p:txBody>
          <a:bodyPr vert="horz"/>
          <a:lstStyle>
            <a:lvl1pPr algn="r">
              <a:defRPr lang="fr-FR" sz="3200" b="1" i="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73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8000"/>
            <a:ext cx="8229599" cy="747713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2400" b="1" i="0">
                <a:effectLst/>
                <a:latin typeface="+mj-lt"/>
                <a:ea typeface="Linux Libertine" charset="0"/>
                <a:cs typeface="Linux Libertine" charset="0"/>
              </a:defRPr>
            </a:lvl1pPr>
          </a:lstStyle>
          <a:p>
            <a:r>
              <a:rPr lang="fr-FR" noProof="0" dirty="0"/>
              <a:t>Cliquez et modifiez le 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idx="1"/>
          </p:nvPr>
        </p:nvSpPr>
        <p:spPr bwMode="auto">
          <a:xfrm>
            <a:off x="457200" y="1358538"/>
            <a:ext cx="8229600" cy="47676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0A1C72"/>
              </a:buClr>
              <a:buSzPct val="100000"/>
              <a:buFont typeface="Wingdings" charset="2"/>
              <a:buChar char="§"/>
              <a:defRPr sz="2200" b="1" i="0">
                <a:solidFill>
                  <a:srgbClr val="0A1C72"/>
                </a:solidFill>
                <a:latin typeface="+mn-lt"/>
                <a:ea typeface="Linux Libertine Semibold" charset="0"/>
                <a:cs typeface="Linux Libertine Semibold" charset="0"/>
              </a:defRPr>
            </a:lvl1pPr>
            <a:lvl2pPr>
              <a:buSzPct val="100000"/>
              <a:defRPr sz="2000" b="0" i="0">
                <a:latin typeface="+mn-lt"/>
                <a:ea typeface="Linux Libertine" charset="0"/>
                <a:cs typeface="Linux Libertine" charset="0"/>
              </a:defRPr>
            </a:lvl2pPr>
            <a:lvl3pPr>
              <a:buClr>
                <a:schemeClr val="tx1"/>
              </a:buClr>
              <a:defRPr sz="2000" b="0" i="0">
                <a:latin typeface="+mn-lt"/>
                <a:ea typeface="Linux Libertine" charset="0"/>
                <a:cs typeface="Linux Libertine" charset="0"/>
              </a:defRPr>
            </a:lvl3pPr>
            <a:lvl4pPr>
              <a:defRPr sz="1800" b="0" i="0">
                <a:latin typeface="+mn-lt"/>
                <a:ea typeface="Linux Libertine" charset="0"/>
                <a:cs typeface="Linux Libertine" charset="0"/>
              </a:defRPr>
            </a:lvl4pPr>
            <a:lvl5pPr>
              <a:defRPr sz="1800" b="0" i="0">
                <a:latin typeface="+mn-lt"/>
                <a:ea typeface="Linux Libertine" charset="0"/>
                <a:cs typeface="Linux Libertine" charset="0"/>
              </a:defRPr>
            </a:lvl5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64125" y="6590810"/>
            <a:ext cx="107115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>
                <a:solidFill>
                  <a:schemeClr val="bg1"/>
                </a:solidFill>
                <a:latin typeface="+mn-lt"/>
                <a:ea typeface="Linux Libertine" charset="0"/>
                <a:cs typeface="Linux Libertine" charset="0"/>
              </a:defRPr>
            </a:lvl1pPr>
          </a:lstStyle>
          <a:p>
            <a:r>
              <a:rPr lang="fr-FR" altLang="en-US"/>
              <a:t>ESIB-3TEL</a:t>
            </a:r>
            <a:endParaRPr lang="fr-FR" alt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11235" y="6590810"/>
            <a:ext cx="5721532" cy="365125"/>
          </a:xfrm>
          <a:prstGeom prst="rect">
            <a:avLst/>
          </a:prstGeom>
        </p:spPr>
        <p:txBody>
          <a:bodyPr/>
          <a:lstStyle>
            <a:lvl1pPr algn="ctr">
              <a:defRPr sz="1000" b="0" i="0" dirty="0">
                <a:solidFill>
                  <a:schemeClr val="bg1"/>
                </a:solidFill>
                <a:latin typeface="+mn-lt"/>
                <a:ea typeface="Linux Libertine" charset="0"/>
                <a:cs typeface="Linux Libertine" charset="0"/>
              </a:defRPr>
            </a:lvl1pPr>
          </a:lstStyle>
          <a:p>
            <a:pPr>
              <a:defRPr/>
            </a:pPr>
            <a:r>
              <a:rPr lang="fr-FR"/>
              <a:t>samer.lahoud@usj.edu.lb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08724" y="6590810"/>
            <a:ext cx="107115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chemeClr val="bg1"/>
                </a:solidFill>
                <a:latin typeface="+mn-lt"/>
                <a:ea typeface="Linux Libertine" charset="0"/>
                <a:cs typeface="Linux Libertine" charset="0"/>
              </a:defRPr>
            </a:lvl1pPr>
          </a:lstStyle>
          <a:p>
            <a:fld id="{7F40025E-8A47-7E48-AA2F-82A25E5E3F97}" type="slidenum">
              <a:rPr lang="fr-FR" altLang="en-US" smtClean="0"/>
              <a:pPr/>
              <a:t>‹#›</a:t>
            </a:fld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164095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319349" y="4193177"/>
            <a:ext cx="6254205" cy="1833154"/>
          </a:xfrm>
          <a:prstGeom prst="rect">
            <a:avLst/>
          </a:prstGeom>
        </p:spPr>
        <p:txBody>
          <a:bodyPr vert="horz"/>
          <a:lstStyle>
            <a:lvl1pPr algn="r">
              <a:defRPr lang="fr-FR" sz="3200" b="1" i="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5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39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502830"/>
            <a:ext cx="3456384" cy="4620329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5106393"/>
            <a:ext cx="3456384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5925277"/>
            <a:ext cx="3456384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775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19000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9464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2133096"/>
            <a:ext cx="144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2129832"/>
            <a:ext cx="144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2129832"/>
            <a:ext cx="144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2133096"/>
            <a:ext cx="144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893096"/>
            <a:ext cx="1800000" cy="24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893096"/>
            <a:ext cx="1800000" cy="24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893096"/>
            <a:ext cx="1800000" cy="24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893096"/>
            <a:ext cx="1800000" cy="24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80066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508786"/>
            <a:ext cx="2849840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82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SzPct val="50000"/>
        <a:buFont typeface="Wingdings" charset="2"/>
        <a:buChar char="ü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SzPct val="50000"/>
        <a:buFont typeface="Courier New" charset="0"/>
        <a:buChar char="o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SzPct val="60000"/>
        <a:buFont typeface="Wingdings" charset="2"/>
        <a:buChar char="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203200" y="346779"/>
            <a:ext cx="8559800" cy="0"/>
          </a:xfrm>
          <a:prstGeom prst="line">
            <a:avLst/>
          </a:prstGeom>
          <a:ln w="28575">
            <a:solidFill>
              <a:srgbClr val="C1B5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 userDrawn="1"/>
        </p:nvSpPr>
        <p:spPr>
          <a:xfrm>
            <a:off x="6468400" y="202779"/>
            <a:ext cx="288000" cy="288000"/>
          </a:xfrm>
          <a:prstGeom prst="rect">
            <a:avLst/>
          </a:prstGeom>
          <a:solidFill>
            <a:srgbClr val="0A1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6985000" y="202779"/>
            <a:ext cx="152400" cy="288000"/>
          </a:xfrm>
          <a:prstGeom prst="rect">
            <a:avLst/>
          </a:prstGeom>
          <a:solidFill>
            <a:srgbClr val="0A1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7747000" y="202779"/>
            <a:ext cx="190500" cy="288000"/>
          </a:xfrm>
          <a:prstGeom prst="rect">
            <a:avLst/>
          </a:prstGeom>
          <a:solidFill>
            <a:srgbClr val="0A1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7366000" y="202779"/>
            <a:ext cx="152400" cy="288000"/>
          </a:xfrm>
          <a:prstGeom prst="rect">
            <a:avLst/>
          </a:prstGeom>
          <a:solidFill>
            <a:srgbClr val="A59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>
            <a:spLocks noChangeAspect="1"/>
          </p:cNvSpPr>
          <p:nvPr userDrawn="1"/>
        </p:nvSpPr>
        <p:spPr>
          <a:xfrm>
            <a:off x="8204200" y="202779"/>
            <a:ext cx="288000" cy="288000"/>
          </a:xfrm>
          <a:prstGeom prst="rect">
            <a:avLst/>
          </a:prstGeom>
          <a:solidFill>
            <a:srgbClr val="A59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>
            <a:spLocks noChangeAspect="1"/>
          </p:cNvSpPr>
          <p:nvPr userDrawn="1"/>
        </p:nvSpPr>
        <p:spPr>
          <a:xfrm>
            <a:off x="6756400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spect="1"/>
          </p:cNvSpPr>
          <p:nvPr userDrawn="1"/>
        </p:nvSpPr>
        <p:spPr>
          <a:xfrm>
            <a:off x="7133951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>
            <a:spLocks noChangeAspect="1"/>
          </p:cNvSpPr>
          <p:nvPr userDrawn="1"/>
        </p:nvSpPr>
        <p:spPr>
          <a:xfrm>
            <a:off x="7521716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>
            <a:spLocks noChangeAspect="1"/>
          </p:cNvSpPr>
          <p:nvPr userDrawn="1"/>
        </p:nvSpPr>
        <p:spPr>
          <a:xfrm>
            <a:off x="7968385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>
            <a:spLocks noChangeAspect="1"/>
          </p:cNvSpPr>
          <p:nvPr userDrawn="1"/>
        </p:nvSpPr>
        <p:spPr>
          <a:xfrm>
            <a:off x="8492201" y="6579550"/>
            <a:ext cx="65180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>
            <a:spLocks noChangeAspect="1"/>
          </p:cNvSpPr>
          <p:nvPr userDrawn="1"/>
        </p:nvSpPr>
        <p:spPr>
          <a:xfrm>
            <a:off x="0" y="6578600"/>
            <a:ext cx="6468400" cy="2794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7E4E3D-5B35-1B4B-BDA2-A3E1EEAB3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97619" y="90951"/>
            <a:ext cx="511656" cy="5116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5pPr>
      <a:lvl6pPr marL="10287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6pPr>
      <a:lvl7pPr marL="14859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7pPr>
      <a:lvl8pPr marL="19431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8pPr>
      <a:lvl9pPr marL="24003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charset="2"/>
        <a:buChar char="§"/>
        <a:defRPr sz="2600" b="1" kern="1200">
          <a:solidFill>
            <a:srgbClr val="336699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•"/>
        <a:defRPr sz="26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80000"/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SzPct val="80000"/>
        <a:buFont typeface="Wingdings" charset="2"/>
        <a:buChar char="§"/>
        <a:defRPr sz="22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i="1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203200" y="346779"/>
            <a:ext cx="8559800" cy="0"/>
          </a:xfrm>
          <a:prstGeom prst="line">
            <a:avLst/>
          </a:prstGeom>
          <a:ln w="28575">
            <a:solidFill>
              <a:srgbClr val="C1B5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 userDrawn="1"/>
        </p:nvSpPr>
        <p:spPr>
          <a:xfrm>
            <a:off x="6468400" y="202779"/>
            <a:ext cx="288000" cy="288000"/>
          </a:xfrm>
          <a:prstGeom prst="rect">
            <a:avLst/>
          </a:prstGeom>
          <a:solidFill>
            <a:srgbClr val="0A1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6985000" y="202779"/>
            <a:ext cx="152400" cy="288000"/>
          </a:xfrm>
          <a:prstGeom prst="rect">
            <a:avLst/>
          </a:prstGeom>
          <a:solidFill>
            <a:srgbClr val="0A1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7747000" y="202779"/>
            <a:ext cx="190500" cy="288000"/>
          </a:xfrm>
          <a:prstGeom prst="rect">
            <a:avLst/>
          </a:prstGeom>
          <a:solidFill>
            <a:srgbClr val="0A1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7366000" y="202779"/>
            <a:ext cx="152400" cy="288000"/>
          </a:xfrm>
          <a:prstGeom prst="rect">
            <a:avLst/>
          </a:prstGeom>
          <a:solidFill>
            <a:srgbClr val="A59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>
            <a:spLocks noChangeAspect="1"/>
          </p:cNvSpPr>
          <p:nvPr userDrawn="1"/>
        </p:nvSpPr>
        <p:spPr>
          <a:xfrm>
            <a:off x="8204200" y="202779"/>
            <a:ext cx="288000" cy="288000"/>
          </a:xfrm>
          <a:prstGeom prst="rect">
            <a:avLst/>
          </a:prstGeom>
          <a:solidFill>
            <a:srgbClr val="A59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>
            <a:spLocks noChangeAspect="1"/>
          </p:cNvSpPr>
          <p:nvPr userDrawn="1"/>
        </p:nvSpPr>
        <p:spPr>
          <a:xfrm>
            <a:off x="6756400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spect="1"/>
          </p:cNvSpPr>
          <p:nvPr userDrawn="1"/>
        </p:nvSpPr>
        <p:spPr>
          <a:xfrm>
            <a:off x="7133951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>
            <a:spLocks noChangeAspect="1"/>
          </p:cNvSpPr>
          <p:nvPr userDrawn="1"/>
        </p:nvSpPr>
        <p:spPr>
          <a:xfrm>
            <a:off x="7521716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>
            <a:spLocks noChangeAspect="1"/>
          </p:cNvSpPr>
          <p:nvPr userDrawn="1"/>
        </p:nvSpPr>
        <p:spPr>
          <a:xfrm>
            <a:off x="7968385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>
            <a:spLocks noChangeAspect="1"/>
          </p:cNvSpPr>
          <p:nvPr userDrawn="1"/>
        </p:nvSpPr>
        <p:spPr>
          <a:xfrm>
            <a:off x="8492201" y="6579550"/>
            <a:ext cx="65180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>
            <a:spLocks noChangeAspect="1"/>
          </p:cNvSpPr>
          <p:nvPr userDrawn="1"/>
        </p:nvSpPr>
        <p:spPr>
          <a:xfrm>
            <a:off x="0" y="6578600"/>
            <a:ext cx="6468400" cy="2794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 userDrawn="1"/>
        </p:nvSpPr>
        <p:spPr>
          <a:xfrm>
            <a:off x="9525000" y="81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/>
          <a:srcRect l="17857" t="9524" r="11905" b="10714"/>
          <a:stretch/>
        </p:blipFill>
        <p:spPr>
          <a:xfrm>
            <a:off x="8582185" y="18859"/>
            <a:ext cx="577531" cy="6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5pPr>
      <a:lvl6pPr marL="10287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6pPr>
      <a:lvl7pPr marL="14859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7pPr>
      <a:lvl8pPr marL="19431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8pPr>
      <a:lvl9pPr marL="24003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charset="2"/>
        <a:buChar char="§"/>
        <a:defRPr sz="2600" b="1" kern="1200">
          <a:solidFill>
            <a:srgbClr val="336699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•"/>
        <a:defRPr sz="26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80000"/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SzPct val="80000"/>
        <a:buFont typeface="Wingdings" charset="2"/>
        <a:buChar char="§"/>
        <a:defRPr sz="22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i="1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203200" y="346779"/>
            <a:ext cx="8559800" cy="0"/>
          </a:xfrm>
          <a:prstGeom prst="line">
            <a:avLst/>
          </a:prstGeom>
          <a:ln w="28575">
            <a:solidFill>
              <a:srgbClr val="C1B5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spect="1"/>
          </p:cNvSpPr>
          <p:nvPr userDrawn="1"/>
        </p:nvSpPr>
        <p:spPr>
          <a:xfrm>
            <a:off x="6468400" y="202779"/>
            <a:ext cx="288000" cy="288000"/>
          </a:xfrm>
          <a:prstGeom prst="rect">
            <a:avLst/>
          </a:prstGeom>
          <a:solidFill>
            <a:srgbClr val="0A1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6985000" y="202779"/>
            <a:ext cx="152400" cy="288000"/>
          </a:xfrm>
          <a:prstGeom prst="rect">
            <a:avLst/>
          </a:prstGeom>
          <a:solidFill>
            <a:srgbClr val="0A1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7747000" y="202779"/>
            <a:ext cx="190500" cy="288000"/>
          </a:xfrm>
          <a:prstGeom prst="rect">
            <a:avLst/>
          </a:prstGeom>
          <a:solidFill>
            <a:srgbClr val="0A1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7366000" y="202779"/>
            <a:ext cx="152400" cy="288000"/>
          </a:xfrm>
          <a:prstGeom prst="rect">
            <a:avLst/>
          </a:prstGeom>
          <a:solidFill>
            <a:srgbClr val="A59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>
            <a:spLocks noChangeAspect="1"/>
          </p:cNvSpPr>
          <p:nvPr userDrawn="1"/>
        </p:nvSpPr>
        <p:spPr>
          <a:xfrm>
            <a:off x="8204200" y="202779"/>
            <a:ext cx="288000" cy="288000"/>
          </a:xfrm>
          <a:prstGeom prst="rect">
            <a:avLst/>
          </a:prstGeom>
          <a:solidFill>
            <a:srgbClr val="A59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>
            <a:spLocks noChangeAspect="1"/>
          </p:cNvSpPr>
          <p:nvPr userDrawn="1"/>
        </p:nvSpPr>
        <p:spPr>
          <a:xfrm>
            <a:off x="6756400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spect="1"/>
          </p:cNvSpPr>
          <p:nvPr userDrawn="1"/>
        </p:nvSpPr>
        <p:spPr>
          <a:xfrm>
            <a:off x="7133951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>
            <a:spLocks noChangeAspect="1"/>
          </p:cNvSpPr>
          <p:nvPr userDrawn="1"/>
        </p:nvSpPr>
        <p:spPr>
          <a:xfrm>
            <a:off x="7521716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>
            <a:spLocks noChangeAspect="1"/>
          </p:cNvSpPr>
          <p:nvPr userDrawn="1"/>
        </p:nvSpPr>
        <p:spPr>
          <a:xfrm>
            <a:off x="7968385" y="6578300"/>
            <a:ext cx="25767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>
            <a:spLocks noChangeAspect="1"/>
          </p:cNvSpPr>
          <p:nvPr userDrawn="1"/>
        </p:nvSpPr>
        <p:spPr>
          <a:xfrm>
            <a:off x="8492201" y="6579550"/>
            <a:ext cx="651800" cy="2772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>
            <a:spLocks noChangeAspect="1"/>
          </p:cNvSpPr>
          <p:nvPr userDrawn="1"/>
        </p:nvSpPr>
        <p:spPr>
          <a:xfrm>
            <a:off x="0" y="6578600"/>
            <a:ext cx="6468400" cy="27940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7E4E3D-5B35-1B4B-BDA2-A3E1EEAB3A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97619" y="90951"/>
            <a:ext cx="511656" cy="51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2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17375E"/>
        </a:buClr>
        <a:buFont typeface="Wingdings" charset="2"/>
        <a:defRPr sz="2800">
          <a:solidFill>
            <a:schemeClr val="tx1"/>
          </a:solidFill>
          <a:latin typeface="Arial" charset="0"/>
          <a:ea typeface="ＭＳ Ｐゴシック" charset="0"/>
        </a:defRPr>
      </a:lvl5pPr>
      <a:lvl6pPr marL="10287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6pPr>
      <a:lvl7pPr marL="14859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7pPr>
      <a:lvl8pPr marL="19431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8pPr>
      <a:lvl9pPr marL="2400300" indent="-571500" algn="l" defTabSz="457200" rtl="0" fontAlgn="base">
        <a:spcBef>
          <a:spcPct val="0"/>
        </a:spcBef>
        <a:spcAft>
          <a:spcPct val="0"/>
        </a:spcAft>
        <a:buClr>
          <a:srgbClr val="17375E"/>
        </a:buClr>
        <a:buFont typeface="Wingdings" charset="0"/>
        <a:buChar char=""/>
        <a:defRPr sz="36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charset="2"/>
        <a:buChar char="§"/>
        <a:defRPr sz="2600" b="1" kern="1200">
          <a:solidFill>
            <a:srgbClr val="336699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•"/>
        <a:defRPr sz="26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80000"/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SzPct val="80000"/>
        <a:buFont typeface="Wingdings" charset="2"/>
        <a:buChar char="§"/>
        <a:defRPr sz="22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i="1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0.wdp"/><Relationship Id="rId10" Type="http://schemas.microsoft.com/office/2007/relationships/hdphoto" Target="../media/hdphoto12.wdp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microsoft.com/office/2007/relationships/hdphoto" Target="../media/hdphoto17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46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5.png"/><Relationship Id="rId18" Type="http://schemas.microsoft.com/office/2007/relationships/hdphoto" Target="../media/hdphoto22.wdp"/><Relationship Id="rId26" Type="http://schemas.microsoft.com/office/2007/relationships/hdphoto" Target="../media/hdphoto26.wdp"/><Relationship Id="rId3" Type="http://schemas.microsoft.com/office/2007/relationships/hdphoto" Target="../media/hdphoto19.wdp"/><Relationship Id="rId21" Type="http://schemas.openxmlformats.org/officeDocument/2006/relationships/image" Target="../media/image59.png"/><Relationship Id="rId7" Type="http://schemas.microsoft.com/office/2007/relationships/hdphoto" Target="../media/hdphoto9.wdp"/><Relationship Id="rId12" Type="http://schemas.microsoft.com/office/2007/relationships/hdphoto" Target="../media/hdphoto14.wdp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2" Type="http://schemas.openxmlformats.org/officeDocument/2006/relationships/image" Target="../media/image53.png"/><Relationship Id="rId16" Type="http://schemas.microsoft.com/office/2007/relationships/hdphoto" Target="../media/hdphoto21.wdp"/><Relationship Id="rId20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4.png"/><Relationship Id="rId24" Type="http://schemas.microsoft.com/office/2007/relationships/hdphoto" Target="../media/hdphoto25.wdp"/><Relationship Id="rId5" Type="http://schemas.microsoft.com/office/2007/relationships/hdphoto" Target="../media/hdphoto20.wdp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microsoft.com/office/2007/relationships/hdphoto" Target="../media/hdphoto27.wdp"/><Relationship Id="rId10" Type="http://schemas.microsoft.com/office/2007/relationships/hdphoto" Target="../media/hdphoto10.wdp"/><Relationship Id="rId19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34.png"/><Relationship Id="rId14" Type="http://schemas.microsoft.com/office/2007/relationships/hdphoto" Target="../media/hdphoto15.wdp"/><Relationship Id="rId22" Type="http://schemas.microsoft.com/office/2007/relationships/hdphoto" Target="../media/hdphoto24.wdp"/><Relationship Id="rId27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theworld.org/stories/2021-11-22/lebanon-s-electricity-crisis-means-life-undercandlelight-some-profits-othe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616" y="1828850"/>
            <a:ext cx="6181969" cy="1107440"/>
          </a:xfrm>
        </p:spPr>
        <p:txBody>
          <a:bodyPr/>
          <a:lstStyle/>
          <a:p>
            <a:pPr algn="ctr"/>
            <a:r>
              <a:rPr lang="en-US" sz="18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FUZZY LOGIC hybrid solar inverter controller for photovoltaic applications (</a:t>
            </a:r>
            <a:r>
              <a:rPr lang="en-US" sz="1800" b="1" kern="1400" cap="all" spc="2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</a:t>
            </a:r>
            <a:r>
              <a:rPr lang="en-US" sz="18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 </a:t>
            </a:r>
            <a:br>
              <a:rPr lang="en-US" sz="1800" kern="1400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6400" y="4805204"/>
            <a:ext cx="2870201" cy="586154"/>
          </a:xfrm>
        </p:spPr>
        <p:txBody>
          <a:bodyPr/>
          <a:lstStyle/>
          <a:p>
            <a:r>
              <a:rPr lang="en-US" dirty="0"/>
              <a:t>ESIB Multidisciplinary Project</a:t>
            </a:r>
          </a:p>
          <a:p>
            <a:r>
              <a:rPr lang="en-US" dirty="0"/>
              <a:t>May, 2022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6400" y="3122759"/>
            <a:ext cx="6181969" cy="1495976"/>
          </a:xfrm>
        </p:spPr>
        <p:txBody>
          <a:bodyPr/>
          <a:lstStyle/>
          <a:p>
            <a:r>
              <a:rPr lang="en-US" sz="1800" dirty="0" err="1"/>
              <a:t>Majd</a:t>
            </a:r>
            <a:r>
              <a:rPr lang="en-US" sz="1800" dirty="0"/>
              <a:t> Abou Assy</a:t>
            </a:r>
            <a:br>
              <a:rPr lang="en-US" sz="1800" dirty="0"/>
            </a:br>
            <a:r>
              <a:rPr lang="en-US" sz="1800" dirty="0"/>
              <a:t>Joelle Daou</a:t>
            </a:r>
            <a:br>
              <a:rPr lang="en-US" sz="1800" dirty="0"/>
            </a:br>
            <a:r>
              <a:rPr lang="en-US" sz="1800" dirty="0"/>
              <a:t>Pierre El </a:t>
            </a:r>
            <a:r>
              <a:rPr lang="en-US" sz="1800" dirty="0" err="1"/>
              <a:t>Hachem</a:t>
            </a:r>
            <a:br>
              <a:rPr lang="en-US" sz="1800" dirty="0"/>
            </a:br>
            <a:r>
              <a:rPr lang="en-US" sz="1800" dirty="0"/>
              <a:t>Elie </a:t>
            </a:r>
            <a:r>
              <a:rPr lang="en-US" sz="1800" dirty="0" err="1"/>
              <a:t>Nakhle</a:t>
            </a:r>
            <a:br>
              <a:rPr lang="en-US" sz="1800" dirty="0"/>
            </a:br>
            <a:r>
              <a:rPr lang="en-US" sz="1800" dirty="0"/>
              <a:t>Fouad Saba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06400" y="5577827"/>
            <a:ext cx="2870201" cy="737087"/>
          </a:xfrm>
        </p:spPr>
        <p:txBody>
          <a:bodyPr/>
          <a:lstStyle/>
          <a:p>
            <a:r>
              <a:rPr lang="en-US" dirty="0"/>
              <a:t>Supervised by:</a:t>
            </a:r>
          </a:p>
          <a:p>
            <a:r>
              <a:rPr lang="en-US" dirty="0"/>
              <a:t>Dr. Robert Farha</a:t>
            </a:r>
          </a:p>
        </p:txBody>
      </p:sp>
    </p:spTree>
    <p:extLst>
      <p:ext uri="{BB962C8B-B14F-4D97-AF65-F5344CB8AC3E}">
        <p14:creationId xmlns:p14="http://schemas.microsoft.com/office/powerpoint/2010/main" val="245528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Functional Requirements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10</a:t>
            </a:fld>
            <a:endParaRPr lang="fr-F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D33ED-74ED-4E6D-B58F-B51C65210085}"/>
              </a:ext>
            </a:extLst>
          </p:cNvPr>
          <p:cNvGrpSpPr/>
          <p:nvPr/>
        </p:nvGrpSpPr>
        <p:grpSpPr>
          <a:xfrm>
            <a:off x="2816068" y="2737266"/>
            <a:ext cx="3511864" cy="2945794"/>
            <a:chOff x="2925524" y="1738807"/>
            <a:chExt cx="3292952" cy="2838752"/>
          </a:xfrm>
        </p:grpSpPr>
        <p:sp>
          <p:nvSpPr>
            <p:cNvPr id="10" name="Isosceles Triangle 7">
              <a:extLst>
                <a:ext uri="{FF2B5EF4-FFF2-40B4-BE49-F238E27FC236}">
                  <a16:creationId xmlns:a16="http://schemas.microsoft.com/office/drawing/2014/main" id="{B1167A48-2A5C-45CC-91A1-6FA8F60C036D}"/>
                </a:ext>
              </a:extLst>
            </p:cNvPr>
            <p:cNvSpPr/>
            <p:nvPr/>
          </p:nvSpPr>
          <p:spPr>
            <a:xfrm>
              <a:off x="3753374" y="1738807"/>
              <a:ext cx="1637253" cy="1411425"/>
            </a:xfrm>
            <a:custGeom>
              <a:avLst/>
              <a:gdLst/>
              <a:ahLst/>
              <a:cxnLst/>
              <a:rect l="l" t="t" r="r" b="b"/>
              <a:pathLst>
                <a:path w="1637253" h="1411425">
                  <a:moveTo>
                    <a:pt x="818626" y="0"/>
                  </a:moveTo>
                  <a:lnTo>
                    <a:pt x="1637253" y="1411425"/>
                  </a:lnTo>
                  <a:lnTo>
                    <a:pt x="0" y="1411425"/>
                  </a:lnTo>
                  <a:close/>
                </a:path>
              </a:pathLst>
            </a:custGeom>
            <a:solidFill>
              <a:srgbClr val="BFB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">
              <a:extLst>
                <a:ext uri="{FF2B5EF4-FFF2-40B4-BE49-F238E27FC236}">
                  <a16:creationId xmlns:a16="http://schemas.microsoft.com/office/drawing/2014/main" id="{AF25906B-0807-4A8E-9511-88E45B9A497B}"/>
                </a:ext>
              </a:extLst>
            </p:cNvPr>
            <p:cNvSpPr/>
            <p:nvPr/>
          </p:nvSpPr>
          <p:spPr>
            <a:xfrm>
              <a:off x="4604253" y="3206774"/>
              <a:ext cx="1614223" cy="1370785"/>
            </a:xfrm>
            <a:custGeom>
              <a:avLst/>
              <a:gdLst/>
              <a:ahLst/>
              <a:cxnLst/>
              <a:rect l="l" t="t" r="r" b="b"/>
              <a:pathLst>
                <a:path w="1614223" h="1370785">
                  <a:moveTo>
                    <a:pt x="0" y="0"/>
                  </a:moveTo>
                  <a:lnTo>
                    <a:pt x="819168" y="0"/>
                  </a:lnTo>
                  <a:lnTo>
                    <a:pt x="1614223" y="1370785"/>
                  </a:lnTo>
                  <a:lnTo>
                    <a:pt x="0" y="1370785"/>
                  </a:lnTo>
                  <a:close/>
                </a:path>
              </a:pathLst>
            </a:custGeom>
            <a:solidFill>
              <a:srgbClr val="A59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Isosceles Triangle 6">
              <a:extLst>
                <a:ext uri="{FF2B5EF4-FFF2-40B4-BE49-F238E27FC236}">
                  <a16:creationId xmlns:a16="http://schemas.microsoft.com/office/drawing/2014/main" id="{667D6C67-4EEB-4EF1-AD8B-FEC7D0ECCCAF}"/>
                </a:ext>
              </a:extLst>
            </p:cNvPr>
            <p:cNvSpPr/>
            <p:nvPr/>
          </p:nvSpPr>
          <p:spPr>
            <a:xfrm>
              <a:off x="2925524" y="3206774"/>
              <a:ext cx="1598321" cy="1370785"/>
            </a:xfrm>
            <a:custGeom>
              <a:avLst/>
              <a:gdLst/>
              <a:ahLst/>
              <a:cxnLst/>
              <a:rect l="l" t="t" r="r" b="b"/>
              <a:pathLst>
                <a:path w="1598321" h="1370785">
                  <a:moveTo>
                    <a:pt x="795055" y="0"/>
                  </a:moveTo>
                  <a:lnTo>
                    <a:pt x="1598321" y="0"/>
                  </a:lnTo>
                  <a:lnTo>
                    <a:pt x="1598321" y="1370785"/>
                  </a:lnTo>
                  <a:lnTo>
                    <a:pt x="0" y="1370785"/>
                  </a:lnTo>
                  <a:close/>
                </a:path>
              </a:pathLst>
            </a:custGeom>
            <a:solidFill>
              <a:srgbClr val="0A1A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Hardware Logo Graphic by Friendesigns · Creative Fabrica">
            <a:extLst>
              <a:ext uri="{FF2B5EF4-FFF2-40B4-BE49-F238E27FC236}">
                <a16:creationId xmlns:a16="http://schemas.microsoft.com/office/drawing/2014/main" id="{82F02033-63FE-48A9-AB9E-7165870E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069" y1="48705" x2="47069" y2="48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450" y="4267905"/>
            <a:ext cx="2097340" cy="139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E3C125-CEE8-4235-95F9-72B4BBC02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22" b="66889" l="23333" r="77778">
                        <a14:foregroundMark x1="31111" y1="36222" x2="31111" y2="36222"/>
                        <a14:foregroundMark x1="34222" y1="35111" x2="38222" y2="33778"/>
                        <a14:foregroundMark x1="51556" y1="26000" x2="57111" y2="29111"/>
                        <a14:foregroundMark x1="24667" y1="47556" x2="26667" y2="47556"/>
                        <a14:foregroundMark x1="24889" y1="53333" x2="23333" y2="52889"/>
                        <a14:foregroundMark x1="34222" y1="52889" x2="39333" y2="53333"/>
                        <a14:foregroundMark x1="46000" y1="53556" x2="44889" y2="53111"/>
                        <a14:foregroundMark x1="45778" y1="58889" x2="40615" y2="58889"/>
                        <a14:foregroundMark x1="34222" y1="60000" x2="34889" y2="58889"/>
                        <a14:foregroundMark x1="28667" y1="59111" x2="25778" y2="59111"/>
                        <a14:foregroundMark x1="31778" y1="64667" x2="36222" y2="66667"/>
                        <a14:foregroundMark x1="62667" y1="47556" x2="62667" y2="47556"/>
                        <a14:foregroundMark x1="64444" y1="48667" x2="61778" y2="49111"/>
                        <a14:foregroundMark x1="69333" y1="44000" x2="69333" y2="47333"/>
                        <a14:foregroundMark x1="73778" y1="38444" x2="75333" y2="41556"/>
                        <a14:backgroundMark x1="37778" y1="58889" x2="37778" y2="58889"/>
                        <a14:backgroundMark x1="38667" y1="61333" x2="38000" y2="59111"/>
                        <a14:backgroundMark x1="37556" y1="58222" x2="38889" y2="60000"/>
                        <a14:backgroundMark x1="74889" y1="38444" x2="73778" y2="38444"/>
                        <a14:backgroundMark x1="74667" y1="38444" x2="74667" y2="38444"/>
                        <a14:backgroundMark x1="74667" y1="39556" x2="74667" y2="38889"/>
                      </a14:backgroundRemoval>
                    </a14:imgEffect>
                  </a14:imgLayer>
                </a14:imgProps>
              </a:ext>
            </a:extLst>
          </a:blip>
          <a:srcRect l="20598" t="19309" r="15641" b="27726"/>
          <a:stretch/>
        </p:blipFill>
        <p:spPr>
          <a:xfrm>
            <a:off x="4106694" y="3333497"/>
            <a:ext cx="930611" cy="7730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167460-9E91-4CEE-A3A7-7BA218EEC6A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A1A7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6016" y1="34188" x2="26016" y2="34188"/>
                        <a14:foregroundMark x1="41057" y1="72365" x2="41057" y2="72365"/>
                        <a14:foregroundMark x1="42480" y1="39601" x2="42480" y2="39601"/>
                        <a14:foregroundMark x1="60366" y1="37892" x2="60366" y2="37892"/>
                        <a14:foregroundMark x1="40650" y1="53846" x2="40650" y2="53846"/>
                        <a14:foregroundMark x1="52642" y1="57835" x2="52642" y2="57835"/>
                        <a14:foregroundMark x1="41667" y1="50427" x2="41510" y2="50427"/>
                        <a14:foregroundMark x1="42073" y1="50712" x2="41515" y2="50419"/>
                        <a14:foregroundMark x1="41261" y1="50891" x2="41463" y2="50997"/>
                        <a14:foregroundMark x1="41870" y1="50997" x2="41337" y2="50748"/>
                        <a14:foregroundMark x1="39797" y1="50018" x2="39431" y2="49858"/>
                        <a14:foregroundMark x1="42032" y1="50997" x2="41381" y2="50712"/>
                        <a14:foregroundMark x1="43411" y1="53276" x2="43496" y2="53561"/>
                        <a14:foregroundMark x1="43242" y1="52707" x2="43411" y2="53276"/>
                        <a14:foregroundMark x1="43157" y1="52422" x2="43242" y2="52707"/>
                        <a14:foregroundMark x1="42988" y1="51852" x2="43157" y2="52422"/>
                        <a14:foregroundMark x1="42649" y1="50712" x2="42734" y2="50997"/>
                        <a14:foregroundMark x1="42480" y1="50142" x2="42649" y2="50712"/>
                        <a14:foregroundMark x1="44512" y1="52422" x2="44919" y2="51852"/>
                        <a14:foregroundMark x1="42886" y1="52422" x2="43089" y2="52422"/>
                        <a14:foregroundMark x1="42480" y1="49573" x2="42073" y2="49573"/>
                        <a14:foregroundMark x1="44038" y1="53276" x2="44715" y2="52707"/>
                        <a14:foregroundMark x1="43699" y1="53561" x2="44038" y2="53276"/>
                        <a14:foregroundMark x1="45935" y1="51852" x2="44309" y2="52422"/>
                        <a14:foregroundMark x1="46748" y1="52991" x2="46545" y2="52991"/>
                        <a14:foregroundMark x1="46859" y1="52991" x2="46341" y2="52991"/>
                        <a14:foregroundMark x1="47154" y1="52991" x2="47062" y2="52991"/>
                        <a14:foregroundMark x1="46859" y1="52991" x2="46545" y2="52991"/>
                        <a14:foregroundMark x1="47154" y1="52991" x2="47062" y2="52991"/>
                        <a14:foregroundMark x1="46375" y1="53846" x2="46138" y2="54131"/>
                        <a14:foregroundMark x1="46850" y1="53276" x2="46375" y2="53846"/>
                        <a14:foregroundMark x1="46939" y1="53169" x2="46850" y2="53276"/>
                        <a14:foregroundMark x1="47324" y1="52707" x2="47071" y2="53011"/>
                        <a14:foregroundMark x1="47561" y1="52422" x2="47324" y2="52707"/>
                        <a14:foregroundMark x1="56504" y1="37322" x2="56098" y2="37322"/>
                        <a14:foregroundMark x1="56504" y1="37607" x2="55894" y2="37607"/>
                        <a14:foregroundMark x1="46748" y1="52991" x2="46748" y2="52991"/>
                        <a14:foregroundMark x1="46545" y1="52707" x2="46545" y2="52707"/>
                        <a14:foregroundMark x1="46748" y1="52707" x2="46748" y2="52707"/>
                        <a14:foregroundMark x1="46748" y1="52707" x2="46748" y2="52707"/>
                        <a14:foregroundMark x1="46545" y1="53276" x2="46545" y2="53276"/>
                        <a14:foregroundMark x1="46748" y1="52991" x2="46748" y2="52991"/>
                        <a14:foregroundMark x1="47154" y1="53276" x2="46545" y2="52707"/>
                        <a14:foregroundMark x1="42480" y1="50712" x2="42480" y2="50712"/>
                        <a14:foregroundMark x1="46341" y1="53276" x2="46545" y2="53276"/>
                        <a14:backgroundMark x1="46138" y1="48718" x2="47358" y2="48148"/>
                        <a14:backgroundMark x1="47561" y1="51852" x2="47191" y2="51852"/>
                        <a14:backgroundMark x1="48374" y1="52991" x2="48032" y2="52991"/>
                        <a14:backgroundMark x1="40650" y1="48433" x2="41727" y2="48811"/>
                        <a14:backgroundMark x1="55285" y1="37322" x2="55699" y2="37177"/>
                        <a14:backgroundMark x1="57520" y1="42735" x2="58014" y2="42274"/>
                        <a14:backgroundMark x1="59553" y1="42735" x2="59553" y2="42735"/>
                        <a14:backgroundMark x1="47561" y1="52422" x2="47561" y2="52422"/>
                        <a14:backgroundMark x1="47358" y1="52422" x2="47358" y2="52422"/>
                        <a14:backgroundMark x1="45935" y1="52422" x2="45935" y2="52422"/>
                        <a14:backgroundMark x1="45122" y1="53276" x2="45122" y2="53276"/>
                        <a14:backgroundMark x1="44919" y1="53276" x2="44919" y2="53276"/>
                        <a14:backgroundMark x1="44512" y1="53846" x2="44512" y2="53846"/>
                        <a14:backgroundMark x1="45528" y1="52707" x2="45528" y2="52707"/>
                        <a14:backgroundMark x1="45935" y1="52422" x2="45935" y2="52422"/>
                        <a14:backgroundMark x1="43089" y1="50712" x2="43089" y2="50712"/>
                        <a14:backgroundMark x1="43089" y1="51282" x2="43089" y2="51282"/>
                        <a14:backgroundMark x1="44715" y1="53276" x2="44715" y2="53276"/>
                        <a14:backgroundMark x1="45732" y1="52422" x2="45732" y2="52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41" y="4317788"/>
            <a:ext cx="1816685" cy="1296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D2997E-C556-48D9-B5A2-F574A234624B}"/>
              </a:ext>
            </a:extLst>
          </p:cNvPr>
          <p:cNvSpPr txBox="1"/>
          <p:nvPr/>
        </p:nvSpPr>
        <p:spPr>
          <a:xfrm>
            <a:off x="6525931" y="3706429"/>
            <a:ext cx="235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A1A72"/>
                </a:solidFill>
                <a:latin typeface="+mn-lt"/>
              </a:rPr>
              <a:t>Software aspect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E70AA-1462-4013-812E-B5595F13CB93}"/>
              </a:ext>
            </a:extLst>
          </p:cNvPr>
          <p:cNvSpPr txBox="1"/>
          <p:nvPr/>
        </p:nvSpPr>
        <p:spPr>
          <a:xfrm>
            <a:off x="6342504" y="4100569"/>
            <a:ext cx="27257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+mn-lt"/>
              </a:rPr>
              <a:t>A developed algorithm based on fuzzy logic will let the inverter choose the convenient energy source to use at a given time.</a:t>
            </a:r>
            <a:br>
              <a:rPr lang="en-US" sz="1400" dirty="0">
                <a:latin typeface="+mn-lt"/>
              </a:rPr>
            </a:br>
            <a:endParaRPr lang="en-US" sz="14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56BBA-AAB4-40FE-A712-CD733CD5625E}"/>
              </a:ext>
            </a:extLst>
          </p:cNvPr>
          <p:cNvSpPr txBox="1"/>
          <p:nvPr/>
        </p:nvSpPr>
        <p:spPr>
          <a:xfrm>
            <a:off x="2859148" y="1403179"/>
            <a:ext cx="3425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A1A72"/>
                </a:solidFill>
                <a:latin typeface="+mn-lt"/>
              </a:rPr>
              <a:t>Telecommunication aspect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7D011-7C39-43C7-96A4-7AAE89D0EA3C}"/>
              </a:ext>
            </a:extLst>
          </p:cNvPr>
          <p:cNvSpPr txBox="1"/>
          <p:nvPr/>
        </p:nvSpPr>
        <p:spPr>
          <a:xfrm>
            <a:off x="2720112" y="1785442"/>
            <a:ext cx="3703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n-lt"/>
                <a:cs typeface="Arial" panose="020B0604020202020204" pitchFamily="34" charset="0"/>
              </a:rPr>
              <a:t>A Python library (</a:t>
            </a:r>
            <a:r>
              <a:rPr lang="en-US" sz="1600" dirty="0" err="1">
                <a:latin typeface="+mn-lt"/>
                <a:cs typeface="Arial" panose="020B0604020202020204" pitchFamily="34" charset="0"/>
              </a:rPr>
              <a:t>Pyrebase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) will ensure the communication between the microcontroller and the application.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A3FDDD-A989-49F1-8EFA-5D10E6D1866F}"/>
              </a:ext>
            </a:extLst>
          </p:cNvPr>
          <p:cNvSpPr txBox="1"/>
          <p:nvPr/>
        </p:nvSpPr>
        <p:spPr>
          <a:xfrm>
            <a:off x="526587" y="3711880"/>
            <a:ext cx="2218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A1A72"/>
                </a:solidFill>
                <a:latin typeface="+mn-lt"/>
              </a:rPr>
              <a:t>Hardware aspect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CB0AD-5770-49CC-BCF7-94EC532FCBB6}"/>
              </a:ext>
            </a:extLst>
          </p:cNvPr>
          <p:cNvSpPr txBox="1"/>
          <p:nvPr/>
        </p:nvSpPr>
        <p:spPr>
          <a:xfrm>
            <a:off x="446660" y="4104904"/>
            <a:ext cx="236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n-lt"/>
              </a:rPr>
              <a:t>It consists of various sensors connected to the Arduino Mega 2560.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EEBC1-A27C-407D-A385-7DF7359E8626}"/>
              </a:ext>
            </a:extLst>
          </p:cNvPr>
          <p:cNvSpPr txBox="1"/>
          <p:nvPr/>
        </p:nvSpPr>
        <p:spPr>
          <a:xfrm>
            <a:off x="6342503" y="5050217"/>
            <a:ext cx="2725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+mn-lt"/>
              </a:rPr>
              <a:t>A mobile application (Flutter + Firebase) is the way to inform the clients about these decisions.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7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20" grpId="0"/>
      <p:bldP spid="21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Constraints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11</a:t>
            </a:fld>
            <a:endParaRPr lang="fr-FR" alt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56F30D00-D126-4EC8-820B-1549EA271DEC}"/>
              </a:ext>
            </a:extLst>
          </p:cNvPr>
          <p:cNvSpPr/>
          <p:nvPr/>
        </p:nvSpPr>
        <p:spPr>
          <a:xfrm rot="18900000" flipH="1">
            <a:off x="3918259" y="3208834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solidFill>
            <a:srgbClr val="0A1A7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90BF3A86-4163-497C-BAEC-49AC9D4915F9}"/>
              </a:ext>
            </a:extLst>
          </p:cNvPr>
          <p:cNvSpPr/>
          <p:nvPr/>
        </p:nvSpPr>
        <p:spPr>
          <a:xfrm rot="2700000">
            <a:off x="5090330" y="3176718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solidFill>
            <a:srgbClr val="0A1A72"/>
          </a:solidFill>
          <a:ln w="12700" cap="flat" cmpd="sng" algn="ctr">
            <a:solidFill>
              <a:srgbClr val="0A1A7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A75EA962-4566-47BA-A9CD-0EDFC488D982}"/>
              </a:ext>
            </a:extLst>
          </p:cNvPr>
          <p:cNvSpPr/>
          <p:nvPr/>
        </p:nvSpPr>
        <p:spPr>
          <a:xfrm flipH="1">
            <a:off x="4472847" y="291088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solidFill>
            <a:srgbClr val="BFB3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BD381882-0974-44E9-8F6F-CBA37C199B59}"/>
              </a:ext>
            </a:extLst>
          </p:cNvPr>
          <p:cNvSpPr/>
          <p:nvPr/>
        </p:nvSpPr>
        <p:spPr>
          <a:xfrm rot="16200000" flipH="1">
            <a:off x="3751498" y="3802998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solidFill>
            <a:srgbClr val="9B8E7D"/>
          </a:solidFill>
          <a:ln w="12700" cap="flat" cmpd="sng" algn="ctr">
            <a:solidFill>
              <a:srgbClr val="9B8D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4CE3D621-5254-4969-94B5-662C0CFC50D6}"/>
              </a:ext>
            </a:extLst>
          </p:cNvPr>
          <p:cNvSpPr/>
          <p:nvPr/>
        </p:nvSpPr>
        <p:spPr>
          <a:xfrm rot="16200000" flipH="1">
            <a:off x="5323597" y="3805721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solidFill>
            <a:srgbClr val="9B8E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D76D52-D98C-419A-BA95-0393F31E4C1C}"/>
              </a:ext>
            </a:extLst>
          </p:cNvPr>
          <p:cNvSpPr/>
          <p:nvPr/>
        </p:nvSpPr>
        <p:spPr>
          <a:xfrm>
            <a:off x="2388594" y="3793809"/>
            <a:ext cx="914400" cy="9144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9B8E7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EC7B0A-97C1-4BF0-928E-1412FDFF4AB5}"/>
              </a:ext>
            </a:extLst>
          </p:cNvPr>
          <p:cNvSpPr/>
          <p:nvPr/>
        </p:nvSpPr>
        <p:spPr>
          <a:xfrm>
            <a:off x="2885348" y="2610769"/>
            <a:ext cx="914400" cy="9144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A1A7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1FD55F-1A59-4C90-BB7F-66CE9194D3CB}"/>
              </a:ext>
            </a:extLst>
          </p:cNvPr>
          <p:cNvSpPr/>
          <p:nvPr/>
        </p:nvSpPr>
        <p:spPr>
          <a:xfrm>
            <a:off x="4057853" y="2005034"/>
            <a:ext cx="914400" cy="9144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BFB3A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FE37D6-1525-412C-BCDB-BDCFEE7A4E42}"/>
              </a:ext>
            </a:extLst>
          </p:cNvPr>
          <p:cNvSpPr/>
          <p:nvPr/>
        </p:nvSpPr>
        <p:spPr>
          <a:xfrm>
            <a:off x="5261612" y="2610769"/>
            <a:ext cx="914400" cy="9144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A1A7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5A92AE-6AC8-44C7-AF6C-E389AB995C9B}"/>
              </a:ext>
            </a:extLst>
          </p:cNvPr>
          <p:cNvSpPr/>
          <p:nvPr/>
        </p:nvSpPr>
        <p:spPr>
          <a:xfrm>
            <a:off x="5803056" y="3793809"/>
            <a:ext cx="914400" cy="9144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9B8E7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0" name="그룹 3">
            <a:extLst>
              <a:ext uri="{FF2B5EF4-FFF2-40B4-BE49-F238E27FC236}">
                <a16:creationId xmlns:a16="http://schemas.microsoft.com/office/drawing/2014/main" id="{56AA6F51-3DD7-426E-B836-D7F220DFE600}"/>
              </a:ext>
            </a:extLst>
          </p:cNvPr>
          <p:cNvGrpSpPr/>
          <p:nvPr/>
        </p:nvGrpSpPr>
        <p:grpSpPr>
          <a:xfrm>
            <a:off x="2408080" y="1036910"/>
            <a:ext cx="4478497" cy="940752"/>
            <a:chOff x="4503706" y="1744084"/>
            <a:chExt cx="3692960" cy="940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D3F66-5B46-4F4A-98F4-7B2D8BACB76A}"/>
                </a:ext>
              </a:extLst>
            </p:cNvPr>
            <p:cNvSpPr txBox="1"/>
            <p:nvPr/>
          </p:nvSpPr>
          <p:spPr>
            <a:xfrm>
              <a:off x="4503706" y="2100061"/>
              <a:ext cx="3692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</a:rPr>
                <a:t>These sources might be difficult to access due to the lack of equipment and its high cost.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9D102B-BA73-40FB-8774-59747FD68AFB}"/>
                </a:ext>
              </a:extLst>
            </p:cNvPr>
            <p:cNvSpPr txBox="1"/>
            <p:nvPr/>
          </p:nvSpPr>
          <p:spPr>
            <a:xfrm>
              <a:off x="4503706" y="1744084"/>
              <a:ext cx="349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rgbClr val="0A1A72"/>
                  </a:solidFill>
                  <a:latin typeface="+mn-lt"/>
                  <a:cs typeface="Arial" pitchFamily="34" charset="0"/>
                </a:rPr>
                <a:t>Multiple electricity sources</a:t>
              </a:r>
              <a:endParaRPr lang="ko-KR" altLang="en-US" sz="2000" b="1" dirty="0">
                <a:solidFill>
                  <a:srgbClr val="0A1A72"/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23" name="그룹 5">
            <a:extLst>
              <a:ext uri="{FF2B5EF4-FFF2-40B4-BE49-F238E27FC236}">
                <a16:creationId xmlns:a16="http://schemas.microsoft.com/office/drawing/2014/main" id="{28D9C842-7D61-41AF-930D-C6C1AC053B10}"/>
              </a:ext>
            </a:extLst>
          </p:cNvPr>
          <p:cNvGrpSpPr/>
          <p:nvPr/>
        </p:nvGrpSpPr>
        <p:grpSpPr>
          <a:xfrm>
            <a:off x="6254470" y="4758493"/>
            <a:ext cx="3036874" cy="1233165"/>
            <a:chOff x="8392426" y="4959422"/>
            <a:chExt cx="2160000" cy="123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03323-0471-4B2C-8B9B-F6BDBEA023E5}"/>
                </a:ext>
              </a:extLst>
            </p:cNvPr>
            <p:cNvSpPr txBox="1"/>
            <p:nvPr/>
          </p:nvSpPr>
          <p:spPr>
            <a:xfrm>
              <a:off x="8392426" y="5361590"/>
              <a:ext cx="216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cs typeface="Arial" pitchFamily="34" charset="0"/>
                </a:rPr>
                <a:t>Due to the absence of earlier study in this sector, there is a shortage of information.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68B0C-A249-4170-92F6-0A6475266803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0A1A72"/>
                  </a:solidFill>
                  <a:latin typeface="+mn-lt"/>
                </a:rPr>
                <a:t>Lack of information</a:t>
              </a:r>
              <a:endParaRPr lang="ko-KR" altLang="en-US" sz="2800" b="1" dirty="0">
                <a:solidFill>
                  <a:srgbClr val="0A1A72"/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26" name="그룹 7">
            <a:extLst>
              <a:ext uri="{FF2B5EF4-FFF2-40B4-BE49-F238E27FC236}">
                <a16:creationId xmlns:a16="http://schemas.microsoft.com/office/drawing/2014/main" id="{1B272029-BEA8-498E-8865-DD2A5CC4C9A4}"/>
              </a:ext>
            </a:extLst>
          </p:cNvPr>
          <p:cNvGrpSpPr/>
          <p:nvPr/>
        </p:nvGrpSpPr>
        <p:grpSpPr>
          <a:xfrm>
            <a:off x="-252765" y="4757926"/>
            <a:ext cx="3033498" cy="1229478"/>
            <a:chOff x="1940385" y="4959422"/>
            <a:chExt cx="2160000" cy="1229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D82DAD-2D83-4DD6-8ADF-95A5EE5054BE}"/>
                </a:ext>
              </a:extLst>
            </p:cNvPr>
            <p:cNvSpPr txBox="1"/>
            <p:nvPr/>
          </p:nvSpPr>
          <p:spPr>
            <a:xfrm>
              <a:off x="1940385" y="5357903"/>
              <a:ext cx="216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</a:rPr>
                <a:t>To have a trained data set, several weather conditions must occur.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E03FCC-429E-4F2D-98CD-3BECEAAE18C7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0A1A72"/>
                  </a:solidFill>
                  <a:latin typeface="+mn-lt"/>
                </a:rPr>
                <a:t>Environment</a:t>
              </a:r>
              <a:endParaRPr lang="ko-KR" altLang="en-US" sz="2800" b="1" dirty="0">
                <a:solidFill>
                  <a:srgbClr val="0A1A72"/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29" name="그룹 6">
            <a:extLst>
              <a:ext uri="{FF2B5EF4-FFF2-40B4-BE49-F238E27FC236}">
                <a16:creationId xmlns:a16="http://schemas.microsoft.com/office/drawing/2014/main" id="{5E0B5C28-B5FC-428B-A36C-4B7A524FC5EA}"/>
              </a:ext>
            </a:extLst>
          </p:cNvPr>
          <p:cNvGrpSpPr/>
          <p:nvPr/>
        </p:nvGrpSpPr>
        <p:grpSpPr>
          <a:xfrm>
            <a:off x="210437" y="2336183"/>
            <a:ext cx="2613114" cy="986962"/>
            <a:chOff x="2135560" y="2864992"/>
            <a:chExt cx="2160000" cy="98696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1AA5CA-B35D-475C-AD7D-7382B930C0FB}"/>
                </a:ext>
              </a:extLst>
            </p:cNvPr>
            <p:cNvSpPr txBox="1"/>
            <p:nvPr/>
          </p:nvSpPr>
          <p:spPr>
            <a:xfrm>
              <a:off x="2135560" y="3267179"/>
              <a:ext cx="216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</a:rPr>
                <a:t>The project must be ready within a period of three months.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04EBC9-E7F8-4940-8D21-47378B4A3236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dirty="0">
                  <a:solidFill>
                    <a:srgbClr val="0A1A72"/>
                  </a:solidFill>
                  <a:latin typeface="+mn-lt"/>
                  <a:cs typeface="Arial" pitchFamily="34" charset="0"/>
                </a:rPr>
                <a:t>Time</a:t>
              </a:r>
              <a:endParaRPr lang="ko-KR" altLang="en-US" sz="2000" b="1" dirty="0">
                <a:solidFill>
                  <a:srgbClr val="0A1A72"/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:a16="http://schemas.microsoft.com/office/drawing/2014/main" id="{BC97F943-41D3-4AA3-A363-F2377A19BCF5}"/>
              </a:ext>
            </a:extLst>
          </p:cNvPr>
          <p:cNvGrpSpPr/>
          <p:nvPr/>
        </p:nvGrpSpPr>
        <p:grpSpPr>
          <a:xfrm>
            <a:off x="6347005" y="2339578"/>
            <a:ext cx="2735524" cy="1470344"/>
            <a:chOff x="8054990" y="2765815"/>
            <a:chExt cx="2221570" cy="14703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A81C4B-67FF-4FD7-B622-C1F5D5ACE793}"/>
                </a:ext>
              </a:extLst>
            </p:cNvPr>
            <p:cNvSpPr txBox="1"/>
            <p:nvPr/>
          </p:nvSpPr>
          <p:spPr>
            <a:xfrm>
              <a:off x="8054990" y="3405162"/>
              <a:ext cx="216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</a:rPr>
                <a:t>It must be reliable, durable,  and should survive the diverse conditions.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19D213-9A3E-46BB-BEA2-BAF9B791E2DB}"/>
                </a:ext>
              </a:extLst>
            </p:cNvPr>
            <p:cNvSpPr txBox="1"/>
            <p:nvPr/>
          </p:nvSpPr>
          <p:spPr>
            <a:xfrm>
              <a:off x="8054990" y="2765815"/>
              <a:ext cx="22215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0A1A72"/>
                  </a:solidFill>
                  <a:latin typeface="+mn-lt"/>
                </a:rPr>
                <a:t>Sustainability of  the design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917549-5ABF-409B-8056-318241B73F6A}"/>
              </a:ext>
            </a:extLst>
          </p:cNvPr>
          <p:cNvGrpSpPr/>
          <p:nvPr/>
        </p:nvGrpSpPr>
        <p:grpSpPr>
          <a:xfrm>
            <a:off x="3968525" y="3656605"/>
            <a:ext cx="1093501" cy="1741554"/>
            <a:chOff x="6867874" y="3721883"/>
            <a:chExt cx="1093501" cy="1741553"/>
          </a:xfrm>
          <a:solidFill>
            <a:srgbClr val="BFB3A7"/>
          </a:solidFill>
        </p:grpSpPr>
        <p:sp>
          <p:nvSpPr>
            <p:cNvPr id="37" name="Oval 7">
              <a:extLst>
                <a:ext uri="{FF2B5EF4-FFF2-40B4-BE49-F238E27FC236}">
                  <a16:creationId xmlns:a16="http://schemas.microsoft.com/office/drawing/2014/main" id="{AA0877F0-14BE-4B2E-AE53-4A1944B9FE3E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Rounded Rectangle 108">
              <a:extLst>
                <a:ext uri="{FF2B5EF4-FFF2-40B4-BE49-F238E27FC236}">
                  <a16:creationId xmlns:a16="http://schemas.microsoft.com/office/drawing/2014/main" id="{9FED0494-D0E6-4BE8-A191-9D5CA074EC84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9" name="Freeform 62">
            <a:extLst>
              <a:ext uri="{FF2B5EF4-FFF2-40B4-BE49-F238E27FC236}">
                <a16:creationId xmlns:a16="http://schemas.microsoft.com/office/drawing/2014/main" id="{47263450-69DB-4CD4-9C88-2E48AE5DC2D8}"/>
              </a:ext>
            </a:extLst>
          </p:cNvPr>
          <p:cNvSpPr/>
          <p:nvPr/>
        </p:nvSpPr>
        <p:spPr>
          <a:xfrm>
            <a:off x="3760074" y="4043393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rgbClr val="0A1A7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BDDB00C-D258-432C-BFC5-AD52653F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56" b="74630" l="14700" r="85600">
                        <a14:foregroundMark x1="23100" y1="28796" x2="23100" y2="28796"/>
                        <a14:foregroundMark x1="23100" y1="28796" x2="29300" y2="25833"/>
                        <a14:foregroundMark x1="29300" y1="26574" x2="26300" y2="23426"/>
                        <a14:foregroundMark x1="35500" y1="20370" x2="27700" y2="22407"/>
                        <a14:foregroundMark x1="27700" y1="22407" x2="19600" y2="28241"/>
                        <a14:foregroundMark x1="19600" y1="28241" x2="19100" y2="35648"/>
                        <a14:foregroundMark x1="14700" y1="36019" x2="16300" y2="31019"/>
                        <a14:foregroundMark x1="31700" y1="29352" x2="31299" y2="31745"/>
                        <a14:foregroundMark x1="34300" y1="18889" x2="35200" y2="18148"/>
                        <a14:foregroundMark x1="55600" y1="37870" x2="50200" y2="45926"/>
                        <a14:foregroundMark x1="50200" y1="45926" x2="51500" y2="55093"/>
                        <a14:foregroundMark x1="51500" y1="55093" x2="51100" y2="55648"/>
                        <a14:foregroundMark x1="56000" y1="38611" x2="61700" y2="32685"/>
                        <a14:foregroundMark x1="38100" y1="73796" x2="38300" y2="73704"/>
                        <a14:foregroundMark x1="66300" y1="52685" x2="69100" y2="44259"/>
                        <a14:foregroundMark x1="69100" y1="44259" x2="75600" y2="50093"/>
                        <a14:foregroundMark x1="75600" y1="50093" x2="70500" y2="56759"/>
                        <a14:foregroundMark x1="70500" y1="56759" x2="65900" y2="56944"/>
                        <a14:foregroundMark x1="82800" y1="54352" x2="82300" y2="53796"/>
                        <a14:foregroundMark x1="85600" y1="55185" x2="85100" y2="54815"/>
                        <a14:foregroundMark x1="37900" y1="74167" x2="38000" y2="74074"/>
                        <a14:foregroundMark x1="37400" y1="74630" x2="37900" y2="74537"/>
                        <a14:foregroundMark x1="44300" y1="70463" x2="43100" y2="71389"/>
                        <a14:foregroundMark x1="45700" y1="47593" x2="46300" y2="47685"/>
                        <a14:foregroundMark x1="44000" y1="56481" x2="46100" y2="56389"/>
                        <a14:backgroundMark x1="31200" y1="34630" x2="31000" y2="34444"/>
                        <a14:backgroundMark x1="31400" y1="33611" x2="31400" y2="32870"/>
                        <a14:backgroundMark x1="31800" y1="31852" x2="31000" y2="35000"/>
                      </a14:backgroundRemoval>
                    </a14:imgEffect>
                  </a14:imgLayer>
                </a14:imgProps>
              </a:ext>
            </a:extLst>
          </a:blip>
          <a:srcRect l="9867" t="15679" r="11599" b="22151"/>
          <a:stretch/>
        </p:blipFill>
        <p:spPr>
          <a:xfrm>
            <a:off x="2480580" y="3963620"/>
            <a:ext cx="730428" cy="6244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E9610B-2CEE-416E-BFB8-A23C10E6A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BFB3A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56" b="65556" l="25278" r="78056">
                        <a14:foregroundMark x1="47500" y1="65556" x2="51389" y2="66111"/>
                        <a14:foregroundMark x1="26667" y1="36111" x2="25278" y2="45278"/>
                        <a14:foregroundMark x1="53333" y1="36944" x2="52222" y2="40278"/>
                        <a14:foregroundMark x1="47686" y1="30410" x2="45000" y2="27500"/>
                        <a14:foregroundMark x1="58611" y1="35000" x2="59292" y2="34950"/>
                        <a14:foregroundMark x1="66667" y1="26944" x2="61667" y2="22222"/>
                        <a14:foregroundMark x1="48611" y1="15833" x2="48611" y2="15833"/>
                        <a14:foregroundMark x1="73889" y1="48889" x2="73889" y2="48889"/>
                        <a14:backgroundMark x1="63611" y1="36111" x2="63833" y2="35000"/>
                        <a14:backgroundMark x1="64722" y1="32778" x2="63333" y2="33889"/>
                        <a14:backgroundMark x1="48611" y1="31944" x2="47222" y2="29167"/>
                        <a14:backgroundMark x1="76820" y1="48889" x2="75833" y2="51111"/>
                        <a14:backgroundMark x1="76944" y1="48611" x2="76820" y2="48889"/>
                        <a14:backgroundMark x1="76944" y1="48889" x2="76389" y2="50556"/>
                        <a14:backgroundMark x1="78333" y1="44722" x2="76944" y2="48889"/>
                        <a14:backgroundMark x1="72222" y1="49722" x2="70833" y2="50833"/>
                        <a14:backgroundMark x1="74167" y1="49444" x2="74167" y2="49444"/>
                        <a14:backgroundMark x1="74167" y1="49444" x2="73889" y2="51111"/>
                        <a14:backgroundMark x1="70833" y1="50833" x2="69167" y2="52222"/>
                        <a14:backgroundMark x1="62500" y1="36111" x2="61944" y2="35000"/>
                        <a14:backgroundMark x1="60833" y1="36667" x2="60556" y2="35278"/>
                        <a14:backgroundMark x1="61667" y1="34722" x2="60278" y2="35833"/>
                      </a14:backgroundRemoval>
                    </a14:imgEffect>
                  </a14:imgLayer>
                </a14:imgProps>
              </a:ext>
            </a:extLst>
          </a:blip>
          <a:srcRect l="20025" t="9749" r="20288" b="29982"/>
          <a:stretch/>
        </p:blipFill>
        <p:spPr>
          <a:xfrm>
            <a:off x="2912723" y="2653755"/>
            <a:ext cx="826752" cy="8347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7A66297-3107-4FF7-A4E7-B377F9BE86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407" b="68426" l="27300" r="72400">
                        <a14:foregroundMark x1="39000" y1="44537" x2="37000" y2="47685"/>
                        <a14:foregroundMark x1="39900" y1="42685" x2="38100" y2="42685"/>
                        <a14:foregroundMark x1="29200" y1="54907" x2="29500" y2="56481"/>
                        <a14:foregroundMark x1="45800" y1="68426" x2="41200" y2="68056"/>
                        <a14:foregroundMark x1="27700" y1="49722" x2="27300" y2="47407"/>
                        <a14:foregroundMark x1="71500" y1="46389" x2="71400" y2="53981"/>
                        <a14:foregroundMark x1="52000" y1="27407" x2="50000" y2="27407"/>
                        <a14:foregroundMark x1="50000" y1="27407" x2="50000" y2="27407"/>
                        <a14:foregroundMark x1="70500" y1="56019" x2="66600" y2="63704"/>
                        <a14:foregroundMark x1="66600" y1="63704" x2="62600" y2="67593"/>
                      </a14:backgroundRemoval>
                    </a14:imgEffect>
                  </a14:imgLayer>
                </a14:imgProps>
              </a:ext>
            </a:extLst>
          </a:blip>
          <a:srcRect l="24220" t="23866" r="22139" b="28882"/>
          <a:stretch/>
        </p:blipFill>
        <p:spPr>
          <a:xfrm>
            <a:off x="4129720" y="2077696"/>
            <a:ext cx="791509" cy="75300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A972346-7FEF-454C-90AC-F21D459D501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64" b="94545" l="6000" r="92667">
                        <a14:foregroundMark x1="31333" y1="20364" x2="11000" y2="30182"/>
                        <a14:foregroundMark x1="11000" y1="30182" x2="11000" y2="30182"/>
                        <a14:foregroundMark x1="25333" y1="8727" x2="32000" y2="20364"/>
                        <a14:foregroundMark x1="51333" y1="7636" x2="61000" y2="8364"/>
                        <a14:foregroundMark x1="91000" y1="53091" x2="92667" y2="52727"/>
                        <a14:foregroundMark x1="44000" y1="89091" x2="70000" y2="86909"/>
                        <a14:foregroundMark x1="70000" y1="86909" x2="70333" y2="86909"/>
                        <a14:foregroundMark x1="74000" y1="76364" x2="51667" y2="87636"/>
                        <a14:foregroundMark x1="51667" y1="87636" x2="47667" y2="87636"/>
                        <a14:foregroundMark x1="56333" y1="90545" x2="29000" y2="84727"/>
                        <a14:foregroundMark x1="53000" y1="91636" x2="41333" y2="91636"/>
                        <a14:foregroundMark x1="53667" y1="93455" x2="43000" y2="93818"/>
                        <a14:foregroundMark x1="65667" y1="15273" x2="80333" y2="37455"/>
                        <a14:foregroundMark x1="80333" y1="37455" x2="81000" y2="38909"/>
                        <a14:foregroundMark x1="81333" y1="38909" x2="81333" y2="40000"/>
                        <a14:foregroundMark x1="83667" y1="53091" x2="81333" y2="32727"/>
                        <a14:foregroundMark x1="81333" y1="32727" x2="84667" y2="52727"/>
                        <a14:foregroundMark x1="84667" y1="52727" x2="83667" y2="53818"/>
                        <a14:foregroundMark x1="78667" y1="25818" x2="62667" y2="13091"/>
                        <a14:foregroundMark x1="62667" y1="13091" x2="78000" y2="25818"/>
                        <a14:foregroundMark x1="78000" y1="25818" x2="77667" y2="24727"/>
                        <a14:foregroundMark x1="17333" y1="29818" x2="10000" y2="53455"/>
                        <a14:foregroundMark x1="10000" y1="53455" x2="19333" y2="32364"/>
                        <a14:foregroundMark x1="19333" y1="32364" x2="18667" y2="30182"/>
                        <a14:foregroundMark x1="17333" y1="29455" x2="17333" y2="29455"/>
                        <a14:foregroundMark x1="6000" y1="52364" x2="8000" y2="52364"/>
                        <a14:foregroundMark x1="58000" y1="13455" x2="57333" y2="14909"/>
                        <a14:foregroundMark x1="80333" y1="48727" x2="78333" y2="49455"/>
                        <a14:foregroundMark x1="80333" y1="57818" x2="79000" y2="56364"/>
                        <a14:foregroundMark x1="26667" y1="8364" x2="24667" y2="6909"/>
                        <a14:foregroundMark x1="52667" y1="5091" x2="51000" y2="4727"/>
                        <a14:foregroundMark x1="26667" y1="78182" x2="26000" y2="79273"/>
                        <a14:foregroundMark x1="78667" y1="73091" x2="77667" y2="73818"/>
                        <a14:foregroundMark x1="26333" y1="80000" x2="27000" y2="78909"/>
                        <a14:foregroundMark x1="21333" y1="78909" x2="21667" y2="86909"/>
                        <a14:foregroundMark x1="31667" y1="76727" x2="34667" y2="73455"/>
                        <a14:foregroundMark x1="22667" y1="89818" x2="22333" y2="9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5206" y="2741513"/>
            <a:ext cx="712267" cy="6529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9DB23A-6160-4D14-94BA-0BE93C3E8C8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200" b="62800" l="24790" r="74790">
                        <a14:foregroundMark x1="42857" y1="16400" x2="40336" y2="16800"/>
                        <a14:foregroundMark x1="28151" y1="36400" x2="25210" y2="36000"/>
                        <a14:foregroundMark x1="42017" y1="62400" x2="39916" y2="62400"/>
                        <a14:foregroundMark x1="66387" y1="39200" x2="67227" y2="46800"/>
                        <a14:foregroundMark x1="74370" y1="40800" x2="75210" y2="41200"/>
                        <a14:foregroundMark x1="75210" y1="41200" x2="75210" y2="41200"/>
                        <a14:foregroundMark x1="26471" y1="35600" x2="24790" y2="35600"/>
                        <a14:foregroundMark x1="68067" y1="17600" x2="68067" y2="17600"/>
                        <a14:foregroundMark x1="69328" y1="16800" x2="68908" y2="16800"/>
                        <a14:foregroundMark x1="69328" y1="16000" x2="67227" y2="19600"/>
                        <a14:foregroundMark x1="62605" y1="18800" x2="63445" y2="19200"/>
                        <a14:foregroundMark x1="64286" y1="18400" x2="63025" y2="18000"/>
                        <a14:foregroundMark x1="64286" y1="16800" x2="61765" y2="17600"/>
                        <a14:foregroundMark x1="68487" y1="15200" x2="68908" y2="15600"/>
                        <a14:foregroundMark x1="62185" y1="17200" x2="61345" y2="20800"/>
                        <a14:backgroundMark x1="71252" y1="16929" x2="71008" y2="16000"/>
                        <a14:backgroundMark x1="72269" y1="17200" x2="71813" y2="17200"/>
                        <a14:backgroundMark x1="25210" y1="36800" x2="23950" y2="36800"/>
                        <a14:backgroundMark x1="60755" y1="16902" x2="60504" y2="16800"/>
                        <a14:backgroundMark x1="23950" y1="37200" x2="24370" y2="36000"/>
                      </a14:backgroundRemoval>
                    </a14:imgEffect>
                  </a14:imgLayer>
                </a14:imgProps>
              </a:ext>
            </a:extLst>
          </a:blip>
          <a:srcRect l="23343" t="12922" r="20545" b="31658"/>
          <a:stretch/>
        </p:blipFill>
        <p:spPr>
          <a:xfrm>
            <a:off x="5958005" y="3936287"/>
            <a:ext cx="592930" cy="6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12</a:t>
            </a:fld>
            <a:endParaRPr lang="fr-F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C3D0C-AAF2-4A9A-83F1-407E46F89EFB}"/>
              </a:ext>
            </a:extLst>
          </p:cNvPr>
          <p:cNvSpPr txBox="1"/>
          <p:nvPr/>
        </p:nvSpPr>
        <p:spPr>
          <a:xfrm>
            <a:off x="457200" y="1056045"/>
            <a:ext cx="680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1A72"/>
                </a:solidFill>
                <a:latin typeface="+mj-lt"/>
              </a:rPr>
              <a:t>Techniques for Engineering Practice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0905C4-4FC2-48B1-8004-BB087C58CD64}"/>
              </a:ext>
            </a:extLst>
          </p:cNvPr>
          <p:cNvGrpSpPr/>
          <p:nvPr/>
        </p:nvGrpSpPr>
        <p:grpSpPr>
          <a:xfrm>
            <a:off x="457200" y="1664523"/>
            <a:ext cx="5428770" cy="914400"/>
            <a:chOff x="1151472" y="3187501"/>
            <a:chExt cx="6552728" cy="914400"/>
          </a:xfrm>
        </p:grpSpPr>
        <p:sp>
          <p:nvSpPr>
            <p:cNvPr id="16" name="Pentagon 4">
              <a:extLst>
                <a:ext uri="{FF2B5EF4-FFF2-40B4-BE49-F238E27FC236}">
                  <a16:creationId xmlns:a16="http://schemas.microsoft.com/office/drawing/2014/main" id="{3B215974-4AF7-424F-B69C-62C0DF94C849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Pentagon 5">
              <a:extLst>
                <a:ext uri="{FF2B5EF4-FFF2-40B4-BE49-F238E27FC236}">
                  <a16:creationId xmlns:a16="http://schemas.microsoft.com/office/drawing/2014/main" id="{30FF1DE7-4B05-4420-A159-6F4F16CE20BE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kern="0" dirty="0">
                  <a:solidFill>
                    <a:srgbClr val="0A1A72"/>
                  </a:solidFill>
                  <a:latin typeface="+mn-lt"/>
                </a:rPr>
                <a:t>Software part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+mn-lt"/>
                <a:cs typeface="+mn-cs"/>
              </a:endParaRPr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7FC393F9-E774-4EC3-B339-F7832948AE25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41680C-ED2F-4302-9499-E9A37BC5A7DF}"/>
              </a:ext>
            </a:extLst>
          </p:cNvPr>
          <p:cNvSpPr txBox="1"/>
          <p:nvPr/>
        </p:nvSpPr>
        <p:spPr>
          <a:xfrm>
            <a:off x="632578" y="1860113"/>
            <a:ext cx="40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679AA9-B7C0-4A88-80BE-77CC45DB467E}"/>
              </a:ext>
            </a:extLst>
          </p:cNvPr>
          <p:cNvSpPr txBox="1"/>
          <p:nvPr/>
        </p:nvSpPr>
        <p:spPr>
          <a:xfrm>
            <a:off x="3457231" y="5874223"/>
            <a:ext cx="142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MATLAB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86C5C4-A209-4556-84FC-3F3F979D63F0}"/>
              </a:ext>
            </a:extLst>
          </p:cNvPr>
          <p:cNvSpPr txBox="1"/>
          <p:nvPr/>
        </p:nvSpPr>
        <p:spPr>
          <a:xfrm>
            <a:off x="4898961" y="4238275"/>
            <a:ext cx="972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Inputs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E94CEC-DD76-465F-98BC-F70148FFDBC9}"/>
              </a:ext>
            </a:extLst>
          </p:cNvPr>
          <p:cNvSpPr txBox="1"/>
          <p:nvPr/>
        </p:nvSpPr>
        <p:spPr>
          <a:xfrm>
            <a:off x="6094423" y="5372729"/>
            <a:ext cx="1302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Parameters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EF0044-0516-496A-A458-D1FB5F3D9333}"/>
              </a:ext>
            </a:extLst>
          </p:cNvPr>
          <p:cNvGrpSpPr/>
          <p:nvPr/>
        </p:nvGrpSpPr>
        <p:grpSpPr>
          <a:xfrm flipH="1">
            <a:off x="632578" y="2679298"/>
            <a:ext cx="7126514" cy="3726135"/>
            <a:chOff x="1835696" y="2058492"/>
            <a:chExt cx="5544614" cy="3336904"/>
          </a:xfrm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5B51E632-7AFD-450E-A71B-78563404EC0A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bg2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116C448-34E8-404B-A6BA-4DD1BB0A8BDB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rgbClr val="BFB3A7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CFC03A7-324F-42CA-9792-57B437FB380C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rgbClr val="0A1A7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5E4B03-5E6E-4D2B-8B7B-64A63CF48DCA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rgbClr val="9B8D7A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7BBB2E2-2AC7-4CF3-9ED6-6FCEBDE4922C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rgbClr val="0A1A7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43E0DC3-6D06-4966-8071-9637EF5D441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rgbClr val="BFB3A7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CAC776-AF3C-440D-BA83-97F698B81B81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272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AD2603-B38F-4DCF-906E-F96FDBF23D05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265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504F2A7-2AD7-441B-A17C-C2A286CD8F7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265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0736047-4DFE-48D2-8614-2C05248EC5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9872" l="5300" r="94700">
                        <a14:foregroundMark x1="5300" y1="56282" x2="7100" y2="65128"/>
                        <a14:foregroundMark x1="9200" y1="58462" x2="9600" y2="58462"/>
                        <a14:foregroundMark x1="7500" y1="49487" x2="7500" y2="49487"/>
                        <a14:foregroundMark x1="12600" y1="49872" x2="12600" y2="49872"/>
                        <a14:foregroundMark x1="19200" y1="53333" x2="19200" y2="53333"/>
                        <a14:foregroundMark x1="24500" y1="45256" x2="24500" y2="45256"/>
                        <a14:foregroundMark x1="26400" y1="49103" x2="26400" y2="49103"/>
                        <a14:foregroundMark x1="23600" y1="34359" x2="23600" y2="34359"/>
                        <a14:foregroundMark x1="48800" y1="10128" x2="48800" y2="10128"/>
                        <a14:foregroundMark x1="28400" y1="61667" x2="28400" y2="61667"/>
                        <a14:foregroundMark x1="33600" y1="42179" x2="33600" y2="42179"/>
                        <a14:foregroundMark x1="35600" y1="47564" x2="35600" y2="47564"/>
                        <a14:foregroundMark x1="35600" y1="58590" x2="35600" y2="58590"/>
                        <a14:foregroundMark x1="33700" y1="73205" x2="33700" y2="73205"/>
                        <a14:foregroundMark x1="52900" y1="79872" x2="52900" y2="79872"/>
                        <a14:foregroundMark x1="45800" y1="46026" x2="45800" y2="46026"/>
                        <a14:foregroundMark x1="41800" y1="45769" x2="41800" y2="45769"/>
                        <a14:foregroundMark x1="56800" y1="41795" x2="56800" y2="41795"/>
                        <a14:foregroundMark x1="62900" y1="50000" x2="62900" y2="50000"/>
                        <a14:foregroundMark x1="66100" y1="45897" x2="66100" y2="45897"/>
                        <a14:foregroundMark x1="71500" y1="47051" x2="71500" y2="47051"/>
                        <a14:foregroundMark x1="72500" y1="33077" x2="72500" y2="33077"/>
                        <a14:foregroundMark x1="79800" y1="34872" x2="79800" y2="34872"/>
                        <a14:foregroundMark x1="78900" y1="30513" x2="78900" y2="30513"/>
                        <a14:foregroundMark x1="83000" y1="33333" x2="83000" y2="33333"/>
                        <a14:foregroundMark x1="89300" y1="33462" x2="89300" y2="33462"/>
                        <a14:foregroundMark x1="94700" y1="36923" x2="94700" y2="36923"/>
                        <a14:foregroundMark x1="91000" y1="22821" x2="91000" y2="22821"/>
                      </a14:backgroundRemoval>
                    </a14:imgEffect>
                  </a14:imgLayer>
                </a14:imgProps>
              </a:ext>
            </a:extLst>
          </a:blip>
          <a:srcRect t="7408" b="16975"/>
          <a:stretch/>
        </p:blipFill>
        <p:spPr>
          <a:xfrm>
            <a:off x="1422156" y="3639756"/>
            <a:ext cx="993241" cy="58583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7EDAE7E-44CB-4EC8-836B-46A55FEC17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27" b="90000" l="10000" r="90000">
                        <a14:foregroundMark x1="57778" y1="7727" x2="57333" y2="8939"/>
                        <a14:foregroundMark x1="37667" y1="73333" x2="37222" y2="77879"/>
                        <a14:foregroundMark x1="37000" y1="73333" x2="34889" y2="76515"/>
                        <a14:foregroundMark x1="36333" y1="75152" x2="30778" y2="72121"/>
                        <a14:foregroundMark x1="30778" y1="72121" x2="38778" y2="78182"/>
                        <a14:foregroundMark x1="38778" y1="78182" x2="39111" y2="78636"/>
                        <a14:foregroundMark x1="39667" y1="78636" x2="31667" y2="77727"/>
                        <a14:foregroundMark x1="31667" y1="77727" x2="48111" y2="80152"/>
                        <a14:foregroundMark x1="48111" y1="80152" x2="67444" y2="77879"/>
                        <a14:foregroundMark x1="67444" y1="77879" x2="67667" y2="73030"/>
                        <a14:foregroundMark x1="73222" y1="71364" x2="32889" y2="70909"/>
                        <a14:foregroundMark x1="32889" y1="70909" x2="38667" y2="85606"/>
                        <a14:foregroundMark x1="38667" y1="85606" x2="65889" y2="86212"/>
                        <a14:foregroundMark x1="65889" y1="86212" x2="72444" y2="82727"/>
                        <a14:foregroundMark x1="72444" y1="82727" x2="71222" y2="72879"/>
                        <a14:foregroundMark x1="70222" y1="74697" x2="71111" y2="82576"/>
                        <a14:foregroundMark x1="71778" y1="78030" x2="68778" y2="83636"/>
                        <a14:foregroundMark x1="67778" y1="75152" x2="59778" y2="76061"/>
                        <a14:foregroundMark x1="59778" y1="76061" x2="62667" y2="78485"/>
                        <a14:foregroundMark x1="63222" y1="73485" x2="47111" y2="76667"/>
                        <a14:foregroundMark x1="47111" y1="76667" x2="47444" y2="76970"/>
                        <a14:foregroundMark x1="52111" y1="72273" x2="34111" y2="76970"/>
                        <a14:foregroundMark x1="34111" y1="76970" x2="33889" y2="77727"/>
                        <a14:foregroundMark x1="41778" y1="78030" x2="36333" y2="80909"/>
                        <a14:foregroundMark x1="36333" y1="80909" x2="29667" y2="81667"/>
                        <a14:foregroundMark x1="29667" y1="81667" x2="29667" y2="81667"/>
                        <a14:foregroundMark x1="30222" y1="76970" x2="38333" y2="83939"/>
                        <a14:foregroundMark x1="38333" y1="83939" x2="36889" y2="81364"/>
                        <a14:foregroundMark x1="40556" y1="73485" x2="31444" y2="69697"/>
                        <a14:foregroundMark x1="31444" y1="69697" x2="31222" y2="69697"/>
                        <a14:foregroundMark x1="38444" y1="70455" x2="35556" y2="71061"/>
                        <a14:foregroundMark x1="42889" y1="68182" x2="37333" y2="69545"/>
                        <a14:foregroundMark x1="37333" y1="69545" x2="42556" y2="72273"/>
                        <a14:foregroundMark x1="72333" y1="72273" x2="72444" y2="74394"/>
                      </a14:backgroundRemoval>
                    </a14:imgEffect>
                  </a14:imgLayer>
                </a14:imgProps>
              </a:ext>
            </a:extLst>
          </a:blip>
          <a:srcRect b="32502"/>
          <a:stretch/>
        </p:blipFill>
        <p:spPr>
          <a:xfrm>
            <a:off x="2986727" y="5118777"/>
            <a:ext cx="1166999" cy="57764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A05612B-E3AE-4D56-82BC-2F8B052C11D6}"/>
              </a:ext>
            </a:extLst>
          </p:cNvPr>
          <p:cNvSpPr txBox="1"/>
          <p:nvPr/>
        </p:nvSpPr>
        <p:spPr>
          <a:xfrm>
            <a:off x="3168152" y="5688846"/>
            <a:ext cx="142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MATLAB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44B06C2-0B35-4A0D-A30C-8348ABB4232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81802" y="3524063"/>
            <a:ext cx="530020" cy="53002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5EAB4BB-0EE1-4019-88E4-4B873A55D7FD}"/>
              </a:ext>
            </a:extLst>
          </p:cNvPr>
          <p:cNvSpPr txBox="1"/>
          <p:nvPr/>
        </p:nvSpPr>
        <p:spPr>
          <a:xfrm>
            <a:off x="4609882" y="4052898"/>
            <a:ext cx="972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Inputs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DA30464-9D53-4471-B86E-3FBE17A218C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333" y1="25577" x2="37111" y2="29808"/>
                        <a14:foregroundMark x1="39000" y1="47885" x2="40000" y2="47885"/>
                        <a14:foregroundMark x1="42333" y1="65962" x2="44333" y2="69038"/>
                        <a14:backgroundMark x1="53889" y1="27692" x2="55222" y2="27885"/>
                        <a14:backgroundMark x1="35667" y1="27500" x2="35556" y2="27500"/>
                        <a14:backgroundMark x1="65667" y1="50192" x2="65667" y2="50192"/>
                        <a14:backgroundMark x1="35556" y1="71923" x2="35556" y2="71923"/>
                        <a14:backgroundMark x1="44778" y1="67885" x2="44444" y2="68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9077" y="4811520"/>
            <a:ext cx="788722" cy="45570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30F6E60-AA8E-4692-960A-B69B911C6F54}"/>
              </a:ext>
            </a:extLst>
          </p:cNvPr>
          <p:cNvSpPr/>
          <p:nvPr/>
        </p:nvSpPr>
        <p:spPr>
          <a:xfrm>
            <a:off x="5760094" y="2769394"/>
            <a:ext cx="360040" cy="360040"/>
          </a:xfrm>
          <a:prstGeom prst="rect">
            <a:avLst/>
          </a:pr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50FE92-6264-4BAC-957D-B03604DF5018}"/>
              </a:ext>
            </a:extLst>
          </p:cNvPr>
          <p:cNvSpPr txBox="1"/>
          <p:nvPr/>
        </p:nvSpPr>
        <p:spPr>
          <a:xfrm>
            <a:off x="6188078" y="2724428"/>
            <a:ext cx="2666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+mn-lt"/>
              </a:rPr>
              <a:t>Such as the availability of the </a:t>
            </a:r>
            <a:r>
              <a:rPr lang="en-US" sz="1400" dirty="0" err="1">
                <a:latin typeface="+mn-lt"/>
              </a:rPr>
              <a:t>EdL</a:t>
            </a:r>
            <a:r>
              <a:rPr lang="en-US" sz="1400" dirty="0">
                <a:latin typeface="+mn-lt"/>
              </a:rPr>
              <a:t> and the generator and their functionalities.</a:t>
            </a:r>
            <a:endParaRPr lang="en-US" sz="1800" dirty="0">
              <a:latin typeface="+mn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1344C-F4F4-4E1A-9A7F-6A509C2CC05A}"/>
              </a:ext>
            </a:extLst>
          </p:cNvPr>
          <p:cNvSpPr txBox="1"/>
          <p:nvPr/>
        </p:nvSpPr>
        <p:spPr>
          <a:xfrm>
            <a:off x="5805344" y="5187352"/>
            <a:ext cx="1302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Parameters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60AF08-A4A2-42E0-9058-2D9C12619530}"/>
              </a:ext>
            </a:extLst>
          </p:cNvPr>
          <p:cNvSpPr/>
          <p:nvPr/>
        </p:nvSpPr>
        <p:spPr>
          <a:xfrm>
            <a:off x="5760094" y="5842072"/>
            <a:ext cx="360040" cy="360040"/>
          </a:xfrm>
          <a:prstGeom prst="rect">
            <a:avLst/>
          </a:prstGeom>
          <a:solidFill>
            <a:srgbClr val="0A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956A70-356B-4D37-9C82-A57D4BF8B283}"/>
              </a:ext>
            </a:extLst>
          </p:cNvPr>
          <p:cNvSpPr txBox="1"/>
          <p:nvPr/>
        </p:nvSpPr>
        <p:spPr>
          <a:xfrm>
            <a:off x="6120134" y="5820207"/>
            <a:ext cx="1926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+mn-lt"/>
              </a:rPr>
              <a:t>Low, medium, and high parameters.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B7D5800-33DC-4236-9058-C5863E657E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A1A7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20" b="89831" l="9877" r="89918">
                        <a14:foregroundMark x1="22634" y1="32486" x2="26543" y2="32203"/>
                        <a14:foregroundMark x1="68519" y1="8757" x2="66667" y2="8757"/>
                        <a14:foregroundMark x1="63739" y1="5085" x2="63169" y2="4520"/>
                        <a14:foregroundMark x1="66872" y1="8192" x2="66018" y2="7345"/>
                        <a14:foregroundMark x1="71016" y1="9624" x2="68930" y2="8192"/>
                        <a14:foregroundMark x1="75103" y1="12429" x2="71328" y2="9838"/>
                        <a14:foregroundMark x1="48293" y1="9412" x2="47119" y2="9605"/>
                        <a14:foregroundMark x1="29835" y1="28531" x2="26132" y2="28531"/>
                        <a14:foregroundMark x1="65226" y1="33333" x2="68107" y2="38701"/>
                        <a14:foregroundMark x1="65638" y1="33051" x2="68313" y2="42373"/>
                        <a14:backgroundMark x1="50617" y1="9887" x2="59877" y2="8757"/>
                        <a14:backgroundMark x1="60905" y1="7910" x2="61523" y2="7062"/>
                        <a14:backgroundMark x1="61523" y1="5085" x2="61523" y2="7345"/>
                        <a14:backgroundMark x1="47325" y1="26271" x2="46091" y2="26271"/>
                        <a14:backgroundMark x1="47737" y1="27401" x2="44239" y2="26836"/>
                        <a14:backgroundMark x1="49177" y1="27119" x2="41358" y2="27119"/>
                        <a14:backgroundMark x1="47942" y1="10169" x2="51440" y2="10169"/>
                        <a14:backgroundMark x1="71811" y1="7910" x2="72222" y2="79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8279" y="3905599"/>
            <a:ext cx="955183" cy="69575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AFBC3DA-0857-431F-9450-13CD4A689A08}"/>
              </a:ext>
            </a:extLst>
          </p:cNvPr>
          <p:cNvSpPr txBox="1"/>
          <p:nvPr/>
        </p:nvSpPr>
        <p:spPr>
          <a:xfrm>
            <a:off x="-401196" y="309619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9BBB03-002E-408D-B054-08C86236C0E8}"/>
              </a:ext>
            </a:extLst>
          </p:cNvPr>
          <p:cNvSpPr txBox="1"/>
          <p:nvPr/>
        </p:nvSpPr>
        <p:spPr>
          <a:xfrm>
            <a:off x="1124396" y="4734872"/>
            <a:ext cx="4946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E3E95F-AD79-40F9-BC66-B883CADD9602}"/>
              </a:ext>
            </a:extLst>
          </p:cNvPr>
          <p:cNvSpPr txBox="1"/>
          <p:nvPr/>
        </p:nvSpPr>
        <p:spPr>
          <a:xfrm>
            <a:off x="2473776" y="3156801"/>
            <a:ext cx="4946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59E54-9907-4E54-B3D4-704DEDA45262}"/>
              </a:ext>
            </a:extLst>
          </p:cNvPr>
          <p:cNvSpPr txBox="1"/>
          <p:nvPr/>
        </p:nvSpPr>
        <p:spPr>
          <a:xfrm>
            <a:off x="3774279" y="4527790"/>
            <a:ext cx="494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04</a:t>
            </a:r>
            <a:endParaRPr lang="ko-KR" altLang="en-US" sz="1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F4698C-03AA-4551-8B84-F18DC3F19E53}"/>
              </a:ext>
            </a:extLst>
          </p:cNvPr>
          <p:cNvSpPr txBox="1"/>
          <p:nvPr/>
        </p:nvSpPr>
        <p:spPr>
          <a:xfrm>
            <a:off x="4662834" y="3639756"/>
            <a:ext cx="494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05</a:t>
            </a:r>
            <a:endParaRPr lang="ko-KR" altLang="en-US" sz="1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/>
      <p:bldP spid="72" grpId="0" animBg="1"/>
      <p:bldP spid="73" grpId="0"/>
      <p:bldP spid="75" grpId="0" animBg="1"/>
      <p:bldP spid="53" grpId="0"/>
      <p:bldP spid="57" grpId="0"/>
      <p:bldP spid="58" grpId="0"/>
      <p:bldP spid="59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D0D29AD-AD88-47C7-9D10-8AC51A30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0" y="3259865"/>
            <a:ext cx="3897912" cy="3068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13</a:t>
            </a:fld>
            <a:endParaRPr lang="fr-F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C3D0C-AAF2-4A9A-83F1-407E46F89EFB}"/>
              </a:ext>
            </a:extLst>
          </p:cNvPr>
          <p:cNvSpPr txBox="1"/>
          <p:nvPr/>
        </p:nvSpPr>
        <p:spPr>
          <a:xfrm>
            <a:off x="457200" y="1056045"/>
            <a:ext cx="680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1A72"/>
                </a:solidFill>
                <a:latin typeface="+mj-lt"/>
              </a:rPr>
              <a:t>Techniques for Engineering Practice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0905C4-4FC2-48B1-8004-BB087C58CD64}"/>
              </a:ext>
            </a:extLst>
          </p:cNvPr>
          <p:cNvGrpSpPr/>
          <p:nvPr/>
        </p:nvGrpSpPr>
        <p:grpSpPr>
          <a:xfrm>
            <a:off x="457200" y="1664523"/>
            <a:ext cx="5428770" cy="914400"/>
            <a:chOff x="1151472" y="3187501"/>
            <a:chExt cx="6552728" cy="914400"/>
          </a:xfrm>
        </p:grpSpPr>
        <p:sp>
          <p:nvSpPr>
            <p:cNvPr id="16" name="Pentagon 4">
              <a:extLst>
                <a:ext uri="{FF2B5EF4-FFF2-40B4-BE49-F238E27FC236}">
                  <a16:creationId xmlns:a16="http://schemas.microsoft.com/office/drawing/2014/main" id="{3B215974-4AF7-424F-B69C-62C0DF94C849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Pentagon 5">
              <a:extLst>
                <a:ext uri="{FF2B5EF4-FFF2-40B4-BE49-F238E27FC236}">
                  <a16:creationId xmlns:a16="http://schemas.microsoft.com/office/drawing/2014/main" id="{30FF1DE7-4B05-4420-A159-6F4F16CE20BE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kern="0" dirty="0">
                  <a:solidFill>
                    <a:srgbClr val="0A1A72"/>
                  </a:solidFill>
                  <a:latin typeface="+mn-lt"/>
                </a:rPr>
                <a:t>Software part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+mn-lt"/>
                <a:cs typeface="+mn-cs"/>
              </a:endParaRPr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7FC393F9-E774-4EC3-B339-F7832948AE25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41680C-ED2F-4302-9499-E9A37BC5A7DF}"/>
              </a:ext>
            </a:extLst>
          </p:cNvPr>
          <p:cNvSpPr txBox="1"/>
          <p:nvPr/>
        </p:nvSpPr>
        <p:spPr>
          <a:xfrm>
            <a:off x="632578" y="1860113"/>
            <a:ext cx="40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679AA9-B7C0-4A88-80BE-77CC45DB467E}"/>
              </a:ext>
            </a:extLst>
          </p:cNvPr>
          <p:cNvSpPr txBox="1"/>
          <p:nvPr/>
        </p:nvSpPr>
        <p:spPr>
          <a:xfrm>
            <a:off x="3230294" y="5990601"/>
            <a:ext cx="142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MATLAB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86C5C4-A209-4556-84FC-3F3F979D63F0}"/>
              </a:ext>
            </a:extLst>
          </p:cNvPr>
          <p:cNvSpPr txBox="1"/>
          <p:nvPr/>
        </p:nvSpPr>
        <p:spPr>
          <a:xfrm>
            <a:off x="4898961" y="4238275"/>
            <a:ext cx="972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Inputs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E94CEC-DD76-465F-98BC-F70148FFDBC9}"/>
              </a:ext>
            </a:extLst>
          </p:cNvPr>
          <p:cNvSpPr txBox="1"/>
          <p:nvPr/>
        </p:nvSpPr>
        <p:spPr>
          <a:xfrm>
            <a:off x="6094423" y="5372729"/>
            <a:ext cx="1302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2A114E-E44D-42AD-8BA9-F72B9CA749C5}"/>
              </a:ext>
            </a:extLst>
          </p:cNvPr>
          <p:cNvSpPr txBox="1"/>
          <p:nvPr/>
        </p:nvSpPr>
        <p:spPr>
          <a:xfrm>
            <a:off x="1487755" y="2759535"/>
            <a:ext cx="3393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dirty="0">
                <a:latin typeface="+mn-lt"/>
              </a:rPr>
              <a:t>Inverter decision</a:t>
            </a:r>
            <a:endParaRPr kumimoji="0" lang="ko-KR" alt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6E2C37-35B7-494B-B858-8651D2CC67AD}"/>
              </a:ext>
            </a:extLst>
          </p:cNvPr>
          <p:cNvSpPr txBox="1"/>
          <p:nvPr/>
        </p:nvSpPr>
        <p:spPr>
          <a:xfrm>
            <a:off x="4169481" y="5812005"/>
            <a:ext cx="4844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n-lt"/>
              </a:rPr>
              <a:t>The rules were introduced based on which the algorithm had to take the decision.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900537-1268-4604-9C60-D3D33340F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9" t="-655" r="47509" b="26521"/>
          <a:stretch/>
        </p:blipFill>
        <p:spPr>
          <a:xfrm>
            <a:off x="4216252" y="2944200"/>
            <a:ext cx="4726957" cy="28054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B8D763-E345-48B5-9306-830F7794B16C}"/>
              </a:ext>
            </a:extLst>
          </p:cNvPr>
          <p:cNvCxnSpPr>
            <a:cxnSpLocks/>
          </p:cNvCxnSpPr>
          <p:nvPr/>
        </p:nvCxnSpPr>
        <p:spPr>
          <a:xfrm flipH="1">
            <a:off x="2149746" y="3162665"/>
            <a:ext cx="271229" cy="876750"/>
          </a:xfrm>
          <a:prstGeom prst="straightConnector1">
            <a:avLst/>
          </a:prstGeom>
          <a:ln>
            <a:solidFill>
              <a:srgbClr val="0A1A7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42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0"/>
      <p:bldP spid="22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14</a:t>
            </a:fld>
            <a:endParaRPr lang="fr-F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C3D0C-AAF2-4A9A-83F1-407E46F89EFB}"/>
              </a:ext>
            </a:extLst>
          </p:cNvPr>
          <p:cNvSpPr txBox="1"/>
          <p:nvPr/>
        </p:nvSpPr>
        <p:spPr>
          <a:xfrm>
            <a:off x="457200" y="1056045"/>
            <a:ext cx="680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1A72"/>
                </a:solidFill>
                <a:latin typeface="+mj-lt"/>
              </a:rPr>
              <a:t>Techniques for Engineering Practice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0905C4-4FC2-48B1-8004-BB087C58CD64}"/>
              </a:ext>
            </a:extLst>
          </p:cNvPr>
          <p:cNvGrpSpPr/>
          <p:nvPr/>
        </p:nvGrpSpPr>
        <p:grpSpPr>
          <a:xfrm>
            <a:off x="457200" y="1664523"/>
            <a:ext cx="5428770" cy="914400"/>
            <a:chOff x="1151472" y="3187501"/>
            <a:chExt cx="6552728" cy="914400"/>
          </a:xfrm>
        </p:grpSpPr>
        <p:sp>
          <p:nvSpPr>
            <p:cNvPr id="16" name="Pentagon 4">
              <a:extLst>
                <a:ext uri="{FF2B5EF4-FFF2-40B4-BE49-F238E27FC236}">
                  <a16:creationId xmlns:a16="http://schemas.microsoft.com/office/drawing/2014/main" id="{3B215974-4AF7-424F-B69C-62C0DF94C849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Pentagon 5">
              <a:extLst>
                <a:ext uri="{FF2B5EF4-FFF2-40B4-BE49-F238E27FC236}">
                  <a16:creationId xmlns:a16="http://schemas.microsoft.com/office/drawing/2014/main" id="{30FF1DE7-4B05-4420-A159-6F4F16CE20BE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kern="0" dirty="0">
                  <a:solidFill>
                    <a:srgbClr val="0A1A72"/>
                  </a:solidFill>
                  <a:latin typeface="+mn-lt"/>
                </a:rPr>
                <a:t>Software part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+mn-lt"/>
                <a:cs typeface="+mn-cs"/>
              </a:endParaRPr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7FC393F9-E774-4EC3-B339-F7832948AE25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41680C-ED2F-4302-9499-E9A37BC5A7DF}"/>
              </a:ext>
            </a:extLst>
          </p:cNvPr>
          <p:cNvSpPr txBox="1"/>
          <p:nvPr/>
        </p:nvSpPr>
        <p:spPr>
          <a:xfrm>
            <a:off x="632578" y="1860113"/>
            <a:ext cx="40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679AA9-B7C0-4A88-80BE-77CC45DB467E}"/>
              </a:ext>
            </a:extLst>
          </p:cNvPr>
          <p:cNvSpPr txBox="1"/>
          <p:nvPr/>
        </p:nvSpPr>
        <p:spPr>
          <a:xfrm>
            <a:off x="3457231" y="5874223"/>
            <a:ext cx="142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MATLAB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86C5C4-A209-4556-84FC-3F3F979D63F0}"/>
              </a:ext>
            </a:extLst>
          </p:cNvPr>
          <p:cNvSpPr txBox="1"/>
          <p:nvPr/>
        </p:nvSpPr>
        <p:spPr>
          <a:xfrm>
            <a:off x="4898961" y="4238275"/>
            <a:ext cx="972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Inputs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E94CEC-DD76-465F-98BC-F70148FFDBC9}"/>
              </a:ext>
            </a:extLst>
          </p:cNvPr>
          <p:cNvSpPr txBox="1"/>
          <p:nvPr/>
        </p:nvSpPr>
        <p:spPr>
          <a:xfrm>
            <a:off x="6094423" y="5372729"/>
            <a:ext cx="1302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Parameters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DBC36FD-A4EF-41C4-94D6-D6DAFB705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7" t="23710" r="17545" b="11412"/>
          <a:stretch/>
        </p:blipFill>
        <p:spPr>
          <a:xfrm>
            <a:off x="457200" y="2641252"/>
            <a:ext cx="4114800" cy="368155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A09365-3245-4AAA-9DE0-081A0EA68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88"/>
          <a:stretch/>
        </p:blipFill>
        <p:spPr>
          <a:xfrm>
            <a:off x="4683567" y="2641252"/>
            <a:ext cx="4296309" cy="3335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5FECAF-6184-4109-9096-2DF1FFAC813A}"/>
              </a:ext>
            </a:extLst>
          </p:cNvPr>
          <p:cNvSpPr txBox="1"/>
          <p:nvPr/>
        </p:nvSpPr>
        <p:spPr>
          <a:xfrm>
            <a:off x="5983734" y="5953471"/>
            <a:ext cx="246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  <a:cs typeface="Calibri" panose="020F0502020204030204" pitchFamily="34" charset="0"/>
              </a:rPr>
              <a:t>Proteus simulation</a:t>
            </a:r>
          </a:p>
        </p:txBody>
      </p:sp>
    </p:spTree>
    <p:extLst>
      <p:ext uri="{BB962C8B-B14F-4D97-AF65-F5344CB8AC3E}">
        <p14:creationId xmlns:p14="http://schemas.microsoft.com/office/powerpoint/2010/main" val="3897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88048BF-6A03-4502-8C57-2F8E621D1DAD}"/>
              </a:ext>
            </a:extLst>
          </p:cNvPr>
          <p:cNvCxnSpPr>
            <a:cxnSpLocks/>
            <a:stCxn id="2050" idx="2"/>
            <a:endCxn id="126" idx="0"/>
          </p:cNvCxnSpPr>
          <p:nvPr/>
        </p:nvCxnSpPr>
        <p:spPr>
          <a:xfrm>
            <a:off x="2878817" y="5252101"/>
            <a:ext cx="200113" cy="315993"/>
          </a:xfrm>
          <a:prstGeom prst="line">
            <a:avLst/>
          </a:prstGeom>
          <a:ln w="38100">
            <a:solidFill>
              <a:srgbClr val="BFB3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15</a:t>
            </a:fld>
            <a:endParaRPr lang="fr-F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C3D0C-AAF2-4A9A-83F1-407E46F89EFB}"/>
              </a:ext>
            </a:extLst>
          </p:cNvPr>
          <p:cNvSpPr txBox="1"/>
          <p:nvPr/>
        </p:nvSpPr>
        <p:spPr>
          <a:xfrm>
            <a:off x="457200" y="1056045"/>
            <a:ext cx="680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1A72"/>
                </a:solidFill>
                <a:latin typeface="+mj-lt"/>
              </a:rPr>
              <a:t>Techniques for Engineering Practice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0905C4-4FC2-48B1-8004-BB087C58CD64}"/>
              </a:ext>
            </a:extLst>
          </p:cNvPr>
          <p:cNvGrpSpPr/>
          <p:nvPr/>
        </p:nvGrpSpPr>
        <p:grpSpPr>
          <a:xfrm>
            <a:off x="457200" y="1664523"/>
            <a:ext cx="5428770" cy="914400"/>
            <a:chOff x="1151472" y="3187501"/>
            <a:chExt cx="6552728" cy="914400"/>
          </a:xfrm>
        </p:grpSpPr>
        <p:sp>
          <p:nvSpPr>
            <p:cNvPr id="16" name="Pentagon 4">
              <a:extLst>
                <a:ext uri="{FF2B5EF4-FFF2-40B4-BE49-F238E27FC236}">
                  <a16:creationId xmlns:a16="http://schemas.microsoft.com/office/drawing/2014/main" id="{3B215974-4AF7-424F-B69C-62C0DF94C849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Pentagon 5">
              <a:extLst>
                <a:ext uri="{FF2B5EF4-FFF2-40B4-BE49-F238E27FC236}">
                  <a16:creationId xmlns:a16="http://schemas.microsoft.com/office/drawing/2014/main" id="{30FF1DE7-4B05-4420-A159-6F4F16CE20BE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kern="0" dirty="0">
                  <a:solidFill>
                    <a:srgbClr val="0A1A72"/>
                  </a:solidFill>
                  <a:latin typeface="+mn-lt"/>
                </a:rPr>
                <a:t>Software part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+mn-lt"/>
                <a:cs typeface="+mn-cs"/>
              </a:endParaRPr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7FC393F9-E774-4EC3-B339-F7832948AE25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41680C-ED2F-4302-9499-E9A37BC5A7DF}"/>
              </a:ext>
            </a:extLst>
          </p:cNvPr>
          <p:cNvSpPr txBox="1"/>
          <p:nvPr/>
        </p:nvSpPr>
        <p:spPr>
          <a:xfrm>
            <a:off x="632578" y="1860113"/>
            <a:ext cx="40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679AA9-B7C0-4A88-80BE-77CC45DB467E}"/>
              </a:ext>
            </a:extLst>
          </p:cNvPr>
          <p:cNvSpPr txBox="1"/>
          <p:nvPr/>
        </p:nvSpPr>
        <p:spPr>
          <a:xfrm>
            <a:off x="3457231" y="5874223"/>
            <a:ext cx="142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MATLAB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86C5C4-A209-4556-84FC-3F3F979D63F0}"/>
              </a:ext>
            </a:extLst>
          </p:cNvPr>
          <p:cNvSpPr txBox="1"/>
          <p:nvPr/>
        </p:nvSpPr>
        <p:spPr>
          <a:xfrm>
            <a:off x="4530232" y="3920733"/>
            <a:ext cx="972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Inputs</a:t>
            </a:r>
          </a:p>
        </p:txBody>
      </p:sp>
      <p:sp>
        <p:nvSpPr>
          <p:cNvPr id="70" name="Rectangle 9">
            <a:extLst>
              <a:ext uri="{FF2B5EF4-FFF2-40B4-BE49-F238E27FC236}">
                <a16:creationId xmlns:a16="http://schemas.microsoft.com/office/drawing/2014/main" id="{CAD608D8-7384-4399-9D1E-9E0A615B0BDE}"/>
              </a:ext>
            </a:extLst>
          </p:cNvPr>
          <p:cNvSpPr/>
          <p:nvPr/>
        </p:nvSpPr>
        <p:spPr>
          <a:xfrm>
            <a:off x="3336022" y="3868568"/>
            <a:ext cx="376385" cy="33618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Freeform 55">
            <a:extLst>
              <a:ext uri="{FF2B5EF4-FFF2-40B4-BE49-F238E27FC236}">
                <a16:creationId xmlns:a16="http://schemas.microsoft.com/office/drawing/2014/main" id="{691793A4-5090-4592-AB43-C5A904F75B69}"/>
              </a:ext>
            </a:extLst>
          </p:cNvPr>
          <p:cNvSpPr/>
          <p:nvPr/>
        </p:nvSpPr>
        <p:spPr>
          <a:xfrm>
            <a:off x="4629" y="2606380"/>
            <a:ext cx="2616068" cy="3947969"/>
          </a:xfrm>
          <a:custGeom>
            <a:avLst/>
            <a:gdLst/>
            <a:ahLst/>
            <a:cxnLst/>
            <a:rect l="l" t="t" r="r" b="b"/>
            <a:pathLst>
              <a:path w="3294587" h="5795631">
                <a:moveTo>
                  <a:pt x="0" y="0"/>
                </a:moveTo>
                <a:lnTo>
                  <a:pt x="3294587" y="2889259"/>
                </a:lnTo>
                <a:lnTo>
                  <a:pt x="0" y="5795631"/>
                </a:lnTo>
                <a:close/>
              </a:path>
            </a:pathLst>
          </a:custGeom>
          <a:solidFill>
            <a:srgbClr val="BF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935B7F6-78B6-4513-BB66-F3FA0E239645}"/>
              </a:ext>
            </a:extLst>
          </p:cNvPr>
          <p:cNvGrpSpPr/>
          <p:nvPr/>
        </p:nvGrpSpPr>
        <p:grpSpPr>
          <a:xfrm>
            <a:off x="-256136" y="3157796"/>
            <a:ext cx="2335743" cy="3166450"/>
            <a:chOff x="4904494" y="1591315"/>
            <a:chExt cx="4223096" cy="5319836"/>
          </a:xfrm>
        </p:grpSpPr>
        <p:sp>
          <p:nvSpPr>
            <p:cNvPr id="78" name="Rounded Rectangle 39">
              <a:extLst>
                <a:ext uri="{FF2B5EF4-FFF2-40B4-BE49-F238E27FC236}">
                  <a16:creationId xmlns:a16="http://schemas.microsoft.com/office/drawing/2014/main" id="{2D8CBFA8-813F-4E92-BE1F-8BC93DA08D94}"/>
                </a:ext>
              </a:extLst>
            </p:cNvPr>
            <p:cNvSpPr/>
            <p:nvPr/>
          </p:nvSpPr>
          <p:spPr>
            <a:xfrm rot="2483232">
              <a:off x="4904494" y="1808564"/>
              <a:ext cx="4223096" cy="5102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6" name="Rectangle 19">
              <a:extLst>
                <a:ext uri="{FF2B5EF4-FFF2-40B4-BE49-F238E27FC236}">
                  <a16:creationId xmlns:a16="http://schemas.microsoft.com/office/drawing/2014/main" id="{F6B29CBE-B616-4D90-8D04-AAF1B6BF981C}"/>
                </a:ext>
              </a:extLst>
            </p:cNvPr>
            <p:cNvSpPr/>
            <p:nvPr userDrawn="1"/>
          </p:nvSpPr>
          <p:spPr>
            <a:xfrm rot="20722853">
              <a:off x="6615704" y="1591315"/>
              <a:ext cx="200075" cy="30942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9F1B141-0814-422B-9FE5-0270296EE60E}"/>
                </a:ext>
              </a:extLst>
            </p:cNvPr>
            <p:cNvGrpSpPr/>
            <p:nvPr/>
          </p:nvGrpSpPr>
          <p:grpSpPr>
            <a:xfrm>
              <a:off x="7729761" y="2667512"/>
              <a:ext cx="751111" cy="1441755"/>
              <a:chOff x="4661979" y="2106581"/>
              <a:chExt cx="497558" cy="745743"/>
            </a:xfrm>
            <a:solidFill>
              <a:schemeClr val="bg1">
                <a:lumMod val="85000"/>
              </a:schemeClr>
            </a:solidFill>
          </p:grpSpPr>
          <p:sp>
            <p:nvSpPr>
              <p:cNvPr id="83" name="Rounded Rectangle 52">
                <a:extLst>
                  <a:ext uri="{FF2B5EF4-FFF2-40B4-BE49-F238E27FC236}">
                    <a16:creationId xmlns:a16="http://schemas.microsoft.com/office/drawing/2014/main" id="{F941A109-AB4E-48AA-BF5F-CFF28E7477C7}"/>
                  </a:ext>
                </a:extLst>
              </p:cNvPr>
              <p:cNvSpPr/>
              <p:nvPr/>
            </p:nvSpPr>
            <p:spPr>
              <a:xfrm rot="3148397">
                <a:off x="4786261" y="2266384"/>
                <a:ext cx="265003" cy="4541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53">
                <a:extLst>
                  <a:ext uri="{FF2B5EF4-FFF2-40B4-BE49-F238E27FC236}">
                    <a16:creationId xmlns:a16="http://schemas.microsoft.com/office/drawing/2014/main" id="{83889C30-8954-44A5-8D80-FABE73D900FE}"/>
                  </a:ext>
                </a:extLst>
              </p:cNvPr>
              <p:cNvSpPr/>
              <p:nvPr/>
            </p:nvSpPr>
            <p:spPr>
              <a:xfrm rot="3148397">
                <a:off x="4839828" y="2532616"/>
                <a:ext cx="251279" cy="3881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ounded Rectangle 51">
                <a:extLst>
                  <a:ext uri="{FF2B5EF4-FFF2-40B4-BE49-F238E27FC236}">
                    <a16:creationId xmlns:a16="http://schemas.microsoft.com/office/drawing/2014/main" id="{C0427314-D21B-4B12-84C2-BC7B76FC99CF}"/>
                  </a:ext>
                </a:extLst>
              </p:cNvPr>
              <p:cNvSpPr/>
              <p:nvPr/>
            </p:nvSpPr>
            <p:spPr>
              <a:xfrm rot="3148397">
                <a:off x="4756545" y="2012015"/>
                <a:ext cx="265003" cy="4541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1CD78B0-24A1-4959-ADB7-D85AFC670C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7758867" y="2740287"/>
            <a:ext cx="1302500" cy="3764994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26C3C3-1FDE-4BBC-839A-AACE4C8E5A3E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2376446" y="3920691"/>
            <a:ext cx="1469475" cy="555314"/>
          </a:xfrm>
          <a:prstGeom prst="line">
            <a:avLst/>
          </a:prstGeom>
          <a:ln w="38100">
            <a:solidFill>
              <a:srgbClr val="BFB3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8EC267A-0EAF-4223-A8CF-467DF57EECE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594120" y="4238259"/>
            <a:ext cx="1205456" cy="924923"/>
          </a:xfrm>
          <a:prstGeom prst="line">
            <a:avLst/>
          </a:prstGeom>
          <a:ln w="38100">
            <a:solidFill>
              <a:srgbClr val="9B8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DD9AD5A-67B4-401E-A8FA-B35158F11A31}"/>
              </a:ext>
            </a:extLst>
          </p:cNvPr>
          <p:cNvCxnSpPr>
            <a:cxnSpLocks/>
            <a:stCxn id="95" idx="2"/>
            <a:endCxn id="96" idx="2"/>
          </p:cNvCxnSpPr>
          <p:nvPr/>
        </p:nvCxnSpPr>
        <p:spPr>
          <a:xfrm flipV="1">
            <a:off x="2039752" y="3542766"/>
            <a:ext cx="1405420" cy="985313"/>
          </a:xfrm>
          <a:prstGeom prst="line">
            <a:avLst/>
          </a:prstGeom>
          <a:ln w="38100">
            <a:solidFill>
              <a:srgbClr val="9B8D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E94657F-CEDC-46A0-9449-3074EF979DD4}"/>
              </a:ext>
            </a:extLst>
          </p:cNvPr>
          <p:cNvCxnSpPr>
            <a:cxnSpLocks/>
            <a:stCxn id="2050" idx="1"/>
          </p:cNvCxnSpPr>
          <p:nvPr/>
        </p:nvCxnSpPr>
        <p:spPr>
          <a:xfrm flipV="1">
            <a:off x="2192653" y="3472540"/>
            <a:ext cx="476820" cy="1040615"/>
          </a:xfrm>
          <a:prstGeom prst="line">
            <a:avLst/>
          </a:prstGeom>
          <a:ln w="38100">
            <a:solidFill>
              <a:srgbClr val="BFB3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A32C56FC-3AAF-4030-8ACC-BF3C652A57B3}"/>
              </a:ext>
            </a:extLst>
          </p:cNvPr>
          <p:cNvSpPr/>
          <p:nvPr/>
        </p:nvSpPr>
        <p:spPr>
          <a:xfrm>
            <a:off x="2039752" y="3689611"/>
            <a:ext cx="1676936" cy="1676936"/>
          </a:xfrm>
          <a:prstGeom prst="ellipse">
            <a:avLst/>
          </a:prstGeom>
          <a:solidFill>
            <a:srgbClr val="0A1A7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4C85DA3-EF48-4806-A902-7A8F3E55BDC4}"/>
              </a:ext>
            </a:extLst>
          </p:cNvPr>
          <p:cNvSpPr/>
          <p:nvPr/>
        </p:nvSpPr>
        <p:spPr>
          <a:xfrm>
            <a:off x="3445172" y="3084533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9B8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681D7E7-CA67-4685-80F2-64C4AB8F6D0B}"/>
              </a:ext>
            </a:extLst>
          </p:cNvPr>
          <p:cNvSpPr/>
          <p:nvPr/>
        </p:nvSpPr>
        <p:spPr>
          <a:xfrm>
            <a:off x="3845921" y="4017772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B331B1B-6EBC-4C01-94A4-1B801811FCB3}"/>
              </a:ext>
            </a:extLst>
          </p:cNvPr>
          <p:cNvSpPr/>
          <p:nvPr/>
        </p:nvSpPr>
        <p:spPr>
          <a:xfrm>
            <a:off x="3665363" y="5028969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9B8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8C1BEB9-0B60-4F82-8600-BDE68574675D}"/>
              </a:ext>
            </a:extLst>
          </p:cNvPr>
          <p:cNvSpPr/>
          <p:nvPr/>
        </p:nvSpPr>
        <p:spPr>
          <a:xfrm>
            <a:off x="2476661" y="2658914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E55405-9B38-45E6-A6D3-10646C7981BC}"/>
              </a:ext>
            </a:extLst>
          </p:cNvPr>
          <p:cNvSpPr txBox="1"/>
          <p:nvPr/>
        </p:nvSpPr>
        <p:spPr>
          <a:xfrm>
            <a:off x="3416648" y="2709564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Flutter: an open-source framework. 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826814-FD79-4BA0-BE2C-C4504668BA29}"/>
              </a:ext>
            </a:extLst>
          </p:cNvPr>
          <p:cNvSpPr txBox="1"/>
          <p:nvPr/>
        </p:nvSpPr>
        <p:spPr>
          <a:xfrm>
            <a:off x="4402769" y="3319310"/>
            <a:ext cx="3871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Powered by Dart.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F3DCF0-CABC-47C8-A4DD-4CFA78311A5B}"/>
              </a:ext>
            </a:extLst>
          </p:cNvPr>
          <p:cNvSpPr txBox="1"/>
          <p:nvPr/>
        </p:nvSpPr>
        <p:spPr>
          <a:xfrm>
            <a:off x="4752043" y="4228510"/>
            <a:ext cx="321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Designed on Visual Studio Code.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73FEBEB-04B7-4707-A748-83775FD7DAD1}"/>
              </a:ext>
            </a:extLst>
          </p:cNvPr>
          <p:cNvSpPr txBox="1"/>
          <p:nvPr/>
        </p:nvSpPr>
        <p:spPr>
          <a:xfrm>
            <a:off x="4622362" y="5335606"/>
            <a:ext cx="336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Simulated on an Android Emulator.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Arial" pitchFamily="34" charset="0"/>
            </a:endParaRPr>
          </a:p>
        </p:txBody>
      </p:sp>
      <p:pic>
        <p:nvPicPr>
          <p:cNvPr id="2050" name="Picture 2" descr="Human Hand Holding Smartphone Icon Phone Stock Vector (Royalty Free)  1377593342">
            <a:extLst>
              <a:ext uri="{FF2B5EF4-FFF2-40B4-BE49-F238E27FC236}">
                <a16:creationId xmlns:a16="http://schemas.microsoft.com/office/drawing/2014/main" id="{E597689C-A8B9-4543-A020-5097E016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538" y1="52500" x2="27471" y2="71276"/>
                        <a14:foregroundMark x1="43077" y1="23214" x2="45000" y2="23214"/>
                        <a14:foregroundMark x1="63846" y1="36786" x2="63846" y2="37500"/>
                        <a14:foregroundMark x1="65000" y1="44286" x2="65000" y2="44286"/>
                        <a14:foregroundMark x1="63462" y1="53214" x2="63462" y2="53214"/>
                        <a14:foregroundMark x1="39231" y1="62857" x2="41923" y2="64643"/>
                        <a14:backgroundMark x1="29231" y1="79286" x2="31154" y2="75357"/>
                        <a14:backgroundMark x1="26923" y1="73571" x2="33462" y2="77857"/>
                        <a14:backgroundMark x1="28846" y1="74286" x2="27308" y2="72857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53" y="3774209"/>
            <a:ext cx="1372328" cy="14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utter Logo Vector (SVG, PDF, Ai, EPS, CDR) Free Download - Logowik.com">
            <a:extLst>
              <a:ext uri="{FF2B5EF4-FFF2-40B4-BE49-F238E27FC236}">
                <a16:creationId xmlns:a16="http://schemas.microsoft.com/office/drawing/2014/main" id="{7B384D8B-F327-40C3-8DA6-0810BFB4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0" b="90000" l="9931" r="89954">
                        <a14:foregroundMark x1="60739" y1="8000" x2="60739" y2="8000"/>
                        <a14:foregroundMark x1="62240" y1="8000" x2="62240" y2="8000"/>
                        <a14:foregroundMark x1="56120" y1="52769" x2="56467" y2="55846"/>
                        <a14:foregroundMark x1="51386" y1="66769" x2="50924" y2="84462"/>
                        <a14:foregroundMark x1="58314" y1="78615" x2="60393" y2="84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20" y="2699618"/>
            <a:ext cx="1055767" cy="7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FCC60-8DE6-4C70-BC65-2283135D05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00" b="95300" l="4400" r="95100">
                        <a14:foregroundMark x1="39200" y1="13300" x2="67538" y2="13456"/>
                        <a14:foregroundMark x1="56500" y1="6100" x2="50100" y2="5500"/>
                        <a14:foregroundMark x1="66400" y1="13300" x2="66800" y2="12800"/>
                        <a14:foregroundMark x1="71500" y1="29500" x2="52300" y2="20400"/>
                        <a14:foregroundMark x1="67500" y1="12700" x2="68046" y2="13012"/>
                        <a14:foregroundMark x1="77300" y1="40800" x2="67800" y2="35800"/>
                        <a14:foregroundMark x1="67800" y1="35800" x2="66300" y2="44600"/>
                        <a14:foregroundMark x1="66300" y1="44600" x2="74600" y2="39500"/>
                        <a14:foregroundMark x1="74600" y1="39500" x2="72400" y2="37600"/>
                        <a14:foregroundMark x1="68900" y1="41800" x2="57300" y2="37000"/>
                        <a14:foregroundMark x1="57300" y1="37000" x2="66700" y2="52700"/>
                        <a14:foregroundMark x1="66700" y1="52700" x2="63400" y2="39600"/>
                        <a14:foregroundMark x1="63400" y1="39600" x2="52100" y2="35900"/>
                        <a14:foregroundMark x1="79900" y1="46200" x2="73900" y2="52100"/>
                        <a14:foregroundMark x1="73900" y1="52100" x2="81600" y2="57800"/>
                        <a14:foregroundMark x1="81600" y1="57800" x2="80200" y2="45600"/>
                        <a14:foregroundMark x1="80200" y1="45600" x2="75300" y2="42800"/>
                        <a14:foregroundMark x1="90400" y1="53700" x2="73000" y2="64000"/>
                        <a14:foregroundMark x1="73000" y1="64000" x2="69600" y2="61600"/>
                        <a14:foregroundMark x1="49400" y1="16000" x2="45400" y2="17300"/>
                        <a14:foregroundMark x1="38500" y1="17800" x2="29900" y2="17800"/>
                        <a14:foregroundMark x1="94000" y1="53700" x2="95100" y2="64600"/>
                        <a14:foregroundMark x1="89200" y1="69100" x2="69900" y2="61500"/>
                        <a14:foregroundMark x1="69900" y1="61500" x2="59100" y2="48800"/>
                        <a14:foregroundMark x1="59100" y1="48800" x2="59000" y2="48100"/>
                        <a14:foregroundMark x1="59100" y1="46900" x2="40400" y2="27500"/>
                        <a14:foregroundMark x1="40400" y1="27500" x2="40100" y2="26900"/>
                        <a14:foregroundMark x1="61300" y1="26700" x2="38600" y2="23800"/>
                        <a14:foregroundMark x1="74000" y1="28100" x2="87600" y2="47600"/>
                        <a14:foregroundMark x1="88100" y1="60800" x2="85500" y2="74800"/>
                        <a14:foregroundMark x1="85500" y1="74800" x2="84500" y2="74800"/>
                        <a14:foregroundMark x1="83700" y1="71600" x2="67300" y2="69000"/>
                        <a14:foregroundMark x1="57000" y1="17600" x2="50400" y2="17000"/>
                        <a14:foregroundMark x1="60900" y1="17100" x2="64200" y2="18200"/>
                        <a14:foregroundMark x1="38600" y1="33900" x2="34800" y2="30400"/>
                        <a14:foregroundMark x1="31900" y1="24700" x2="27700" y2="23400"/>
                        <a14:foregroundMark x1="21000" y1="18800" x2="21900" y2="18800"/>
                        <a14:foregroundMark x1="15700" y1="35000" x2="15000" y2="48600"/>
                        <a14:foregroundMark x1="12300" y1="52100" x2="14000" y2="65800"/>
                        <a14:foregroundMark x1="18700" y1="63800" x2="16400" y2="44500"/>
                        <a14:foregroundMark x1="16200" y1="27900" x2="11500" y2="43300"/>
                        <a14:foregroundMark x1="9500" y1="48800" x2="8400" y2="59300"/>
                        <a14:foregroundMark x1="33300" y1="17000" x2="37200" y2="16200"/>
                        <a14:foregroundMark x1="4400" y1="54700" x2="4400" y2="57700"/>
                        <a14:foregroundMark x1="56200" y1="95300" x2="65500" y2="95300"/>
                        <a14:backgroundMark x1="71200" y1="14400" x2="69653" y2="13845"/>
                        <a14:backgroundMark x1="72055" y1="12449" x2="71800" y2="12500"/>
                        <a14:backgroundMark x1="74200" y1="14200" x2="77300" y2="15800"/>
                        <a14:backgroundMark x1="74700" y1="14300" x2="71700" y2="13000"/>
                        <a14:backgroundMark x1="75700" y1="13800" x2="74100" y2="13900"/>
                        <a14:backgroundMark x1="71700" y1="13100" x2="72100" y2="13900"/>
                        <a14:backgroundMark x1="69000" y1="12800" x2="71200" y2="14900"/>
                        <a14:backgroundMark x1="70400" y1="14700" x2="68300" y2="13200"/>
                        <a14:backgroundMark x1="68400" y1="12600" x2="70500" y2="13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7026" y="3230957"/>
            <a:ext cx="605126" cy="60512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AADEDD24-1967-44A2-8A33-FA31ED183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2373" y="4005529"/>
            <a:ext cx="1882242" cy="98504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3A1EB547-06E0-450D-8BB0-D7B6EB020D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7818" y="5166306"/>
            <a:ext cx="654792" cy="654792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5A9F565E-FEBE-465F-8F7B-66BBAF9AAB03}"/>
              </a:ext>
            </a:extLst>
          </p:cNvPr>
          <p:cNvSpPr/>
          <p:nvPr/>
        </p:nvSpPr>
        <p:spPr>
          <a:xfrm>
            <a:off x="2620697" y="5568094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8" name="Picture 2057">
            <a:extLst>
              <a:ext uri="{FF2B5EF4-FFF2-40B4-BE49-F238E27FC236}">
                <a16:creationId xmlns:a16="http://schemas.microsoft.com/office/drawing/2014/main" id="{5A342BBE-8C89-4852-822F-D614021FA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1438" y="5522004"/>
            <a:ext cx="1250969" cy="1250969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1E4CE49-4407-44E0-B537-A1C90DDEF996}"/>
              </a:ext>
            </a:extLst>
          </p:cNvPr>
          <p:cNvSpPr txBox="1"/>
          <p:nvPr/>
        </p:nvSpPr>
        <p:spPr>
          <a:xfrm>
            <a:off x="3564981" y="5974291"/>
            <a:ext cx="359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Firebase: the application’s database.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Arial" pitchFamily="34" charset="0"/>
            </a:endParaRPr>
          </a:p>
        </p:txBody>
      </p:sp>
      <p:pic>
        <p:nvPicPr>
          <p:cNvPr id="53" name="Picture 5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88D53F-5156-4F7F-AE92-22B692CDAA6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756" t="29066" r="66967" b="15752"/>
          <a:stretch/>
        </p:blipFill>
        <p:spPr>
          <a:xfrm rot="20741962">
            <a:off x="441375" y="3163560"/>
            <a:ext cx="1144232" cy="221666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2" grpId="0"/>
      <p:bldP spid="103" grpId="0"/>
      <p:bldP spid="1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16</a:t>
            </a:fld>
            <a:endParaRPr lang="fr-F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C3D0C-AAF2-4A9A-83F1-407E46F89EFB}"/>
              </a:ext>
            </a:extLst>
          </p:cNvPr>
          <p:cNvSpPr txBox="1"/>
          <p:nvPr/>
        </p:nvSpPr>
        <p:spPr>
          <a:xfrm>
            <a:off x="457200" y="1056045"/>
            <a:ext cx="5617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1A72"/>
                </a:solidFill>
                <a:latin typeface="+mj-lt"/>
              </a:rPr>
              <a:t>Techniques for Engineering Practice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0905C4-4FC2-48B1-8004-BB087C58CD64}"/>
              </a:ext>
            </a:extLst>
          </p:cNvPr>
          <p:cNvGrpSpPr/>
          <p:nvPr/>
        </p:nvGrpSpPr>
        <p:grpSpPr>
          <a:xfrm>
            <a:off x="457200" y="1664523"/>
            <a:ext cx="5428770" cy="914400"/>
            <a:chOff x="1151472" y="3187501"/>
            <a:chExt cx="6552728" cy="914400"/>
          </a:xfrm>
        </p:grpSpPr>
        <p:sp>
          <p:nvSpPr>
            <p:cNvPr id="16" name="Pentagon 4">
              <a:extLst>
                <a:ext uri="{FF2B5EF4-FFF2-40B4-BE49-F238E27FC236}">
                  <a16:creationId xmlns:a16="http://schemas.microsoft.com/office/drawing/2014/main" id="{3B215974-4AF7-424F-B69C-62C0DF94C849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Pentagon 5">
              <a:extLst>
                <a:ext uri="{FF2B5EF4-FFF2-40B4-BE49-F238E27FC236}">
                  <a16:creationId xmlns:a16="http://schemas.microsoft.com/office/drawing/2014/main" id="{30FF1DE7-4B05-4420-A159-6F4F16CE20BE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kern="0" dirty="0">
                  <a:solidFill>
                    <a:srgbClr val="0A1A72"/>
                  </a:solidFill>
                  <a:latin typeface="+mn-lt"/>
                </a:rPr>
                <a:t>Electric part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+mn-lt"/>
                <a:cs typeface="+mn-cs"/>
              </a:endParaRPr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7FC393F9-E774-4EC3-B339-F7832948AE25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41680C-ED2F-4302-9499-E9A37BC5A7DF}"/>
              </a:ext>
            </a:extLst>
          </p:cNvPr>
          <p:cNvSpPr txBox="1"/>
          <p:nvPr/>
        </p:nvSpPr>
        <p:spPr>
          <a:xfrm>
            <a:off x="632578" y="1860113"/>
            <a:ext cx="40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2</a:t>
            </a:r>
            <a:endParaRPr lang="en-US" dirty="0"/>
          </a:p>
        </p:txBody>
      </p:sp>
      <p:pic>
        <p:nvPicPr>
          <p:cNvPr id="10" name="Picture 9" descr="A close-up of some wires&#10;&#10;Description automatically generated with low confidence">
            <a:extLst>
              <a:ext uri="{FF2B5EF4-FFF2-40B4-BE49-F238E27FC236}">
                <a16:creationId xmlns:a16="http://schemas.microsoft.com/office/drawing/2014/main" id="{0E9E6F1A-A264-4642-9FAD-165B1D8A9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4150" y="3740785"/>
            <a:ext cx="3722649" cy="2792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CD99D-A6BE-4988-A306-7275AE03E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2" y="2850394"/>
            <a:ext cx="3906980" cy="3615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BB912-2A8C-4300-9E10-D7E144CCEC89}"/>
              </a:ext>
            </a:extLst>
          </p:cNvPr>
          <p:cNvSpPr txBox="1"/>
          <p:nvPr/>
        </p:nvSpPr>
        <p:spPr>
          <a:xfrm>
            <a:off x="4964149" y="2834437"/>
            <a:ext cx="3722649" cy="619315"/>
          </a:xfrm>
          <a:prstGeom prst="rect">
            <a:avLst/>
          </a:prstGeom>
          <a:solidFill>
            <a:srgbClr val="BFB3A7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835BB-F7B5-4AAC-B325-20174DB3CFA7}"/>
              </a:ext>
            </a:extLst>
          </p:cNvPr>
          <p:cNvSpPr txBox="1"/>
          <p:nvPr/>
        </p:nvSpPr>
        <p:spPr>
          <a:xfrm>
            <a:off x="4964150" y="2803756"/>
            <a:ext cx="372264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he sensors were connected to an Arduino Mega 2560 board that tracks the measurement assets.</a:t>
            </a:r>
            <a:endParaRPr lang="en-US" sz="1600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B6FF9-D99B-428B-B117-58D0674BE68F}"/>
              </a:ext>
            </a:extLst>
          </p:cNvPr>
          <p:cNvSpPr txBox="1"/>
          <p:nvPr/>
        </p:nvSpPr>
        <p:spPr>
          <a:xfrm>
            <a:off x="164124" y="659079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en-US" sz="1000" dirty="0">
                <a:solidFill>
                  <a:schemeClr val="bg1"/>
                </a:solidFill>
                <a:latin typeface="+mn-lt"/>
              </a:rPr>
              <a:t>ESIB-MDP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7B249-BAC8-75C7-9215-3FA8AD672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085" y="797748"/>
            <a:ext cx="2219364" cy="16645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55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17</a:t>
            </a:fld>
            <a:endParaRPr lang="fr-F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C3D0C-AAF2-4A9A-83F1-407E46F89EFB}"/>
              </a:ext>
            </a:extLst>
          </p:cNvPr>
          <p:cNvSpPr txBox="1"/>
          <p:nvPr/>
        </p:nvSpPr>
        <p:spPr>
          <a:xfrm>
            <a:off x="457200" y="1056045"/>
            <a:ext cx="680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1A72"/>
                </a:solidFill>
                <a:latin typeface="+mj-lt"/>
              </a:rPr>
              <a:t>Techniques for Engineering Practice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0905C4-4FC2-48B1-8004-BB087C58CD64}"/>
              </a:ext>
            </a:extLst>
          </p:cNvPr>
          <p:cNvGrpSpPr/>
          <p:nvPr/>
        </p:nvGrpSpPr>
        <p:grpSpPr>
          <a:xfrm>
            <a:off x="457200" y="1664523"/>
            <a:ext cx="5428770" cy="914400"/>
            <a:chOff x="1151472" y="3187501"/>
            <a:chExt cx="6552728" cy="914400"/>
          </a:xfrm>
        </p:grpSpPr>
        <p:sp>
          <p:nvSpPr>
            <p:cNvPr id="16" name="Pentagon 4">
              <a:extLst>
                <a:ext uri="{FF2B5EF4-FFF2-40B4-BE49-F238E27FC236}">
                  <a16:creationId xmlns:a16="http://schemas.microsoft.com/office/drawing/2014/main" id="{3B215974-4AF7-424F-B69C-62C0DF94C849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Pentagon 5">
              <a:extLst>
                <a:ext uri="{FF2B5EF4-FFF2-40B4-BE49-F238E27FC236}">
                  <a16:creationId xmlns:a16="http://schemas.microsoft.com/office/drawing/2014/main" id="{30FF1DE7-4B05-4420-A159-6F4F16CE20BE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kern="0" dirty="0">
                  <a:solidFill>
                    <a:srgbClr val="0A1A72"/>
                  </a:solidFill>
                  <a:latin typeface="+mn-lt"/>
                </a:rPr>
                <a:t>Telecommunication part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+mn-lt"/>
                <a:cs typeface="+mn-cs"/>
              </a:endParaRPr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7FC393F9-E774-4EC3-B339-F7832948AE25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BFB3A7"/>
            </a:solidFill>
            <a:ln w="25400" cap="flat" cmpd="sng" algn="ctr">
              <a:solidFill>
                <a:srgbClr val="BFB3A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41680C-ED2F-4302-9499-E9A37BC5A7DF}"/>
              </a:ext>
            </a:extLst>
          </p:cNvPr>
          <p:cNvSpPr txBox="1"/>
          <p:nvPr/>
        </p:nvSpPr>
        <p:spPr>
          <a:xfrm>
            <a:off x="632578" y="1860113"/>
            <a:ext cx="40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2</a:t>
            </a:r>
            <a:endParaRPr lang="en-US" dirty="0"/>
          </a:p>
        </p:txBody>
      </p:sp>
      <p:grpSp>
        <p:nvGrpSpPr>
          <p:cNvPr id="13" name="Google Shape;804;p28">
            <a:extLst>
              <a:ext uri="{FF2B5EF4-FFF2-40B4-BE49-F238E27FC236}">
                <a16:creationId xmlns:a16="http://schemas.microsoft.com/office/drawing/2014/main" id="{C4291F2E-06AE-4990-9C8D-EE3C91FE3945}"/>
              </a:ext>
            </a:extLst>
          </p:cNvPr>
          <p:cNvGrpSpPr/>
          <p:nvPr/>
        </p:nvGrpSpPr>
        <p:grpSpPr>
          <a:xfrm>
            <a:off x="3088426" y="2873453"/>
            <a:ext cx="3011486" cy="3602932"/>
            <a:chOff x="2772462" y="468450"/>
            <a:chExt cx="3051030" cy="4206676"/>
          </a:xfrm>
        </p:grpSpPr>
        <p:cxnSp>
          <p:nvCxnSpPr>
            <p:cNvPr id="19" name="Google Shape;805;p28">
              <a:extLst>
                <a:ext uri="{FF2B5EF4-FFF2-40B4-BE49-F238E27FC236}">
                  <a16:creationId xmlns:a16="http://schemas.microsoft.com/office/drawing/2014/main" id="{E39A9795-61ED-4E32-A070-530D24E0DB9B}"/>
                </a:ext>
              </a:extLst>
            </p:cNvPr>
            <p:cNvCxnSpPr/>
            <p:nvPr/>
          </p:nvCxnSpPr>
          <p:spPr>
            <a:xfrm>
              <a:off x="4492801" y="411777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0A1A72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1" name="Google Shape;806;p28">
              <a:extLst>
                <a:ext uri="{FF2B5EF4-FFF2-40B4-BE49-F238E27FC236}">
                  <a16:creationId xmlns:a16="http://schemas.microsoft.com/office/drawing/2014/main" id="{A13DB618-D522-4A96-A901-7081B11F43A6}"/>
                </a:ext>
              </a:extLst>
            </p:cNvPr>
            <p:cNvCxnSpPr/>
            <p:nvPr/>
          </p:nvCxnSpPr>
          <p:spPr>
            <a:xfrm>
              <a:off x="3642651" y="3087200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0A1A72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2" name="Google Shape;807;p28">
              <a:extLst>
                <a:ext uri="{FF2B5EF4-FFF2-40B4-BE49-F238E27FC236}">
                  <a16:creationId xmlns:a16="http://schemas.microsoft.com/office/drawing/2014/main" id="{A210649B-DE7F-40CF-953B-0C543FC47BE6}"/>
                </a:ext>
              </a:extLst>
            </p:cNvPr>
            <p:cNvCxnSpPr/>
            <p:nvPr/>
          </p:nvCxnSpPr>
          <p:spPr>
            <a:xfrm>
              <a:off x="4492801" y="206672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0A1A72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3" name="Google Shape;808;p28">
              <a:extLst>
                <a:ext uri="{FF2B5EF4-FFF2-40B4-BE49-F238E27FC236}">
                  <a16:creationId xmlns:a16="http://schemas.microsoft.com/office/drawing/2014/main" id="{AF9DA976-B972-48DD-A2C3-1B55D663CFCC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799550" y="1036148"/>
              <a:ext cx="366483" cy="1"/>
            </a:xfrm>
            <a:prstGeom prst="straightConnector1">
              <a:avLst/>
            </a:prstGeom>
            <a:noFill/>
            <a:ln w="19050" cap="flat" cmpd="sng">
              <a:solidFill>
                <a:srgbClr val="0A1A72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4" name="Google Shape;810;p28">
              <a:extLst>
                <a:ext uri="{FF2B5EF4-FFF2-40B4-BE49-F238E27FC236}">
                  <a16:creationId xmlns:a16="http://schemas.microsoft.com/office/drawing/2014/main" id="{5A9CC6BC-E3E1-4BE3-AC9A-147D26B85033}"/>
                </a:ext>
              </a:extLst>
            </p:cNvPr>
            <p:cNvSpPr/>
            <p:nvPr/>
          </p:nvSpPr>
          <p:spPr>
            <a:xfrm>
              <a:off x="2772462" y="468450"/>
              <a:ext cx="3051030" cy="4206676"/>
            </a:xfrm>
            <a:custGeom>
              <a:avLst/>
              <a:gdLst/>
              <a:ahLst/>
              <a:cxnLst/>
              <a:rect l="l" t="t" r="r" b="b"/>
              <a:pathLst>
                <a:path w="123536" h="170328" extrusionOk="0">
                  <a:moveTo>
                    <a:pt x="23585" y="1"/>
                  </a:moveTo>
                  <a:cubicBezTo>
                    <a:pt x="10527" y="1"/>
                    <a:pt x="1" y="10552"/>
                    <a:pt x="1" y="23610"/>
                  </a:cubicBezTo>
                  <a:cubicBezTo>
                    <a:pt x="1" y="36642"/>
                    <a:pt x="10527" y="47294"/>
                    <a:pt x="23585" y="47294"/>
                  </a:cubicBezTo>
                  <a:lnTo>
                    <a:pt x="99826" y="47294"/>
                  </a:lnTo>
                  <a:cubicBezTo>
                    <a:pt x="109425" y="47294"/>
                    <a:pt x="117269" y="55038"/>
                    <a:pt x="117269" y="64637"/>
                  </a:cubicBezTo>
                  <a:cubicBezTo>
                    <a:pt x="117269" y="74237"/>
                    <a:pt x="109425" y="81981"/>
                    <a:pt x="99926" y="81981"/>
                  </a:cubicBezTo>
                  <a:lnTo>
                    <a:pt x="23585" y="81981"/>
                  </a:lnTo>
                  <a:cubicBezTo>
                    <a:pt x="10527" y="81981"/>
                    <a:pt x="1" y="92633"/>
                    <a:pt x="1" y="105690"/>
                  </a:cubicBezTo>
                  <a:cubicBezTo>
                    <a:pt x="1" y="118723"/>
                    <a:pt x="10527" y="129274"/>
                    <a:pt x="23585" y="129274"/>
                  </a:cubicBezTo>
                  <a:lnTo>
                    <a:pt x="99826" y="129274"/>
                  </a:lnTo>
                  <a:cubicBezTo>
                    <a:pt x="109425" y="129274"/>
                    <a:pt x="117269" y="137119"/>
                    <a:pt x="117269" y="146718"/>
                  </a:cubicBezTo>
                  <a:cubicBezTo>
                    <a:pt x="117269" y="156317"/>
                    <a:pt x="109425" y="164062"/>
                    <a:pt x="99926" y="164062"/>
                  </a:cubicBezTo>
                  <a:cubicBezTo>
                    <a:pt x="98146" y="164062"/>
                    <a:pt x="96793" y="165515"/>
                    <a:pt x="96793" y="167194"/>
                  </a:cubicBezTo>
                  <a:cubicBezTo>
                    <a:pt x="96793" y="168974"/>
                    <a:pt x="98146" y="170327"/>
                    <a:pt x="99926" y="170327"/>
                  </a:cubicBezTo>
                  <a:cubicBezTo>
                    <a:pt x="112883" y="170327"/>
                    <a:pt x="123535" y="159776"/>
                    <a:pt x="123535" y="146718"/>
                  </a:cubicBezTo>
                  <a:cubicBezTo>
                    <a:pt x="123535" y="133660"/>
                    <a:pt x="112883" y="123009"/>
                    <a:pt x="99826" y="123009"/>
                  </a:cubicBezTo>
                  <a:lnTo>
                    <a:pt x="23585" y="123009"/>
                  </a:lnTo>
                  <a:cubicBezTo>
                    <a:pt x="13986" y="123009"/>
                    <a:pt x="6266" y="115289"/>
                    <a:pt x="6266" y="105690"/>
                  </a:cubicBezTo>
                  <a:cubicBezTo>
                    <a:pt x="6266" y="96066"/>
                    <a:pt x="13986" y="88247"/>
                    <a:pt x="23585" y="88247"/>
                  </a:cubicBezTo>
                  <a:lnTo>
                    <a:pt x="99926" y="88247"/>
                  </a:lnTo>
                  <a:cubicBezTo>
                    <a:pt x="112883" y="88247"/>
                    <a:pt x="123535" y="77695"/>
                    <a:pt x="123535" y="64637"/>
                  </a:cubicBezTo>
                  <a:cubicBezTo>
                    <a:pt x="123535" y="51580"/>
                    <a:pt x="112883" y="41028"/>
                    <a:pt x="99826" y="41028"/>
                  </a:cubicBezTo>
                  <a:lnTo>
                    <a:pt x="23585" y="41028"/>
                  </a:lnTo>
                  <a:cubicBezTo>
                    <a:pt x="13986" y="41028"/>
                    <a:pt x="6266" y="33209"/>
                    <a:pt x="6266" y="23610"/>
                  </a:cubicBezTo>
                  <a:cubicBezTo>
                    <a:pt x="6266" y="13986"/>
                    <a:pt x="13986" y="6266"/>
                    <a:pt x="23585" y="6266"/>
                  </a:cubicBezTo>
                  <a:lnTo>
                    <a:pt x="42181" y="6266"/>
                  </a:lnTo>
                  <a:cubicBezTo>
                    <a:pt x="43961" y="6266"/>
                    <a:pt x="45314" y="4813"/>
                    <a:pt x="45314" y="3133"/>
                  </a:cubicBezTo>
                  <a:cubicBezTo>
                    <a:pt x="45314" y="1354"/>
                    <a:pt x="43961" y="1"/>
                    <a:pt x="42181" y="1"/>
                  </a:cubicBezTo>
                  <a:close/>
                </a:path>
              </a:pathLst>
            </a:custGeom>
            <a:solidFill>
              <a:srgbClr val="BFB3A7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811;p28">
              <a:extLst>
                <a:ext uri="{FF2B5EF4-FFF2-40B4-BE49-F238E27FC236}">
                  <a16:creationId xmlns:a16="http://schemas.microsoft.com/office/drawing/2014/main" id="{8AEF1D67-0CE0-49CC-9C6F-E6E590DB9F77}"/>
                </a:ext>
              </a:extLst>
            </p:cNvPr>
            <p:cNvSpPr/>
            <p:nvPr/>
          </p:nvSpPr>
          <p:spPr>
            <a:xfrm>
              <a:off x="2887250" y="580000"/>
              <a:ext cx="912300" cy="912300"/>
            </a:xfrm>
            <a:prstGeom prst="ellipse">
              <a:avLst/>
            </a:prstGeom>
            <a:solidFill>
              <a:srgbClr val="0A1A7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812;p28">
              <a:extLst>
                <a:ext uri="{FF2B5EF4-FFF2-40B4-BE49-F238E27FC236}">
                  <a16:creationId xmlns:a16="http://schemas.microsoft.com/office/drawing/2014/main" id="{0DE90E41-F261-457B-8923-A67A2E5EE27B}"/>
                </a:ext>
              </a:extLst>
            </p:cNvPr>
            <p:cNvSpPr/>
            <p:nvPr/>
          </p:nvSpPr>
          <p:spPr>
            <a:xfrm>
              <a:off x="4785602" y="1610567"/>
              <a:ext cx="912300" cy="912300"/>
            </a:xfrm>
            <a:prstGeom prst="ellipse">
              <a:avLst/>
            </a:prstGeom>
            <a:solidFill>
              <a:srgbClr val="0A1A7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3;p28">
              <a:extLst>
                <a:ext uri="{FF2B5EF4-FFF2-40B4-BE49-F238E27FC236}">
                  <a16:creationId xmlns:a16="http://schemas.microsoft.com/office/drawing/2014/main" id="{BD54422F-179D-4F98-B681-D2A7F22143D9}"/>
                </a:ext>
              </a:extLst>
            </p:cNvPr>
            <p:cNvSpPr/>
            <p:nvPr/>
          </p:nvSpPr>
          <p:spPr>
            <a:xfrm>
              <a:off x="2887250" y="2628386"/>
              <a:ext cx="912300" cy="912300"/>
            </a:xfrm>
            <a:prstGeom prst="ellipse">
              <a:avLst/>
            </a:prstGeom>
            <a:solidFill>
              <a:srgbClr val="0A1A7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814;p28">
              <a:extLst>
                <a:ext uri="{FF2B5EF4-FFF2-40B4-BE49-F238E27FC236}">
                  <a16:creationId xmlns:a16="http://schemas.microsoft.com/office/drawing/2014/main" id="{FD403240-4759-4DFA-9C61-80F2EE0D04E2}"/>
                </a:ext>
              </a:extLst>
            </p:cNvPr>
            <p:cNvSpPr/>
            <p:nvPr/>
          </p:nvSpPr>
          <p:spPr>
            <a:xfrm>
              <a:off x="4785602" y="3639878"/>
              <a:ext cx="912300" cy="912300"/>
            </a:xfrm>
            <a:prstGeom prst="ellipse">
              <a:avLst/>
            </a:prstGeom>
            <a:solidFill>
              <a:srgbClr val="0A1A7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5;p28">
              <a:extLst>
                <a:ext uri="{FF2B5EF4-FFF2-40B4-BE49-F238E27FC236}">
                  <a16:creationId xmlns:a16="http://schemas.microsoft.com/office/drawing/2014/main" id="{A6274257-74D2-4DB2-8D7A-B1FD511AEA62}"/>
                </a:ext>
              </a:extLst>
            </p:cNvPr>
            <p:cNvSpPr/>
            <p:nvPr/>
          </p:nvSpPr>
          <p:spPr>
            <a:xfrm>
              <a:off x="3003800" y="696550"/>
              <a:ext cx="679200" cy="679200"/>
            </a:xfrm>
            <a:prstGeom prst="ellipse">
              <a:avLst/>
            </a:prstGeom>
            <a:solidFill>
              <a:srgbClr val="9B8D7A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816;p28">
              <a:extLst>
                <a:ext uri="{FF2B5EF4-FFF2-40B4-BE49-F238E27FC236}">
                  <a16:creationId xmlns:a16="http://schemas.microsoft.com/office/drawing/2014/main" id="{DC86214E-D841-4AB1-99FE-7372452D0D35}"/>
                </a:ext>
              </a:extLst>
            </p:cNvPr>
            <p:cNvSpPr/>
            <p:nvPr/>
          </p:nvSpPr>
          <p:spPr>
            <a:xfrm>
              <a:off x="4902150" y="3756437"/>
              <a:ext cx="679200" cy="679200"/>
            </a:xfrm>
            <a:prstGeom prst="ellipse">
              <a:avLst/>
            </a:prstGeom>
            <a:solidFill>
              <a:srgbClr val="9B8D7A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817;p28">
              <a:extLst>
                <a:ext uri="{FF2B5EF4-FFF2-40B4-BE49-F238E27FC236}">
                  <a16:creationId xmlns:a16="http://schemas.microsoft.com/office/drawing/2014/main" id="{EB092C01-A1F1-434B-87E1-C01EC0F0291A}"/>
                </a:ext>
              </a:extLst>
            </p:cNvPr>
            <p:cNvSpPr/>
            <p:nvPr/>
          </p:nvSpPr>
          <p:spPr>
            <a:xfrm>
              <a:off x="4902162" y="1727113"/>
              <a:ext cx="679200" cy="679200"/>
            </a:xfrm>
            <a:prstGeom prst="ellipse">
              <a:avLst/>
            </a:prstGeom>
            <a:solidFill>
              <a:srgbClr val="9B8D7A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818;p28">
              <a:extLst>
                <a:ext uri="{FF2B5EF4-FFF2-40B4-BE49-F238E27FC236}">
                  <a16:creationId xmlns:a16="http://schemas.microsoft.com/office/drawing/2014/main" id="{58E0D1CD-53FE-4E87-ADAE-B1B26B4325FE}"/>
                </a:ext>
              </a:extLst>
            </p:cNvPr>
            <p:cNvSpPr/>
            <p:nvPr/>
          </p:nvSpPr>
          <p:spPr>
            <a:xfrm>
              <a:off x="3003800" y="2744925"/>
              <a:ext cx="679200" cy="679200"/>
            </a:xfrm>
            <a:prstGeom prst="ellipse">
              <a:avLst/>
            </a:prstGeom>
            <a:solidFill>
              <a:srgbClr val="9B8D7A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Google Shape;809;p28">
            <a:extLst>
              <a:ext uri="{FF2B5EF4-FFF2-40B4-BE49-F238E27FC236}">
                <a16:creationId xmlns:a16="http://schemas.microsoft.com/office/drawing/2014/main" id="{7A42CA5E-D69C-4D43-A168-AE21F0E3A8A1}"/>
              </a:ext>
            </a:extLst>
          </p:cNvPr>
          <p:cNvSpPr txBox="1"/>
          <p:nvPr/>
        </p:nvSpPr>
        <p:spPr>
          <a:xfrm>
            <a:off x="3351742" y="3056561"/>
            <a:ext cx="56822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01</a:t>
            </a:r>
            <a:endParaRPr sz="3000" dirty="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4" name="Google Shape;819;p28">
            <a:extLst>
              <a:ext uri="{FF2B5EF4-FFF2-40B4-BE49-F238E27FC236}">
                <a16:creationId xmlns:a16="http://schemas.microsoft.com/office/drawing/2014/main" id="{F2D9A132-282C-41DE-BE07-FC93EA7B8BAA}"/>
              </a:ext>
            </a:extLst>
          </p:cNvPr>
          <p:cNvSpPr txBox="1"/>
          <p:nvPr/>
        </p:nvSpPr>
        <p:spPr>
          <a:xfrm>
            <a:off x="5241596" y="3927302"/>
            <a:ext cx="56822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02</a:t>
            </a:r>
            <a:endParaRPr sz="3000" dirty="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5" name="Google Shape;820;p28">
            <a:extLst>
              <a:ext uri="{FF2B5EF4-FFF2-40B4-BE49-F238E27FC236}">
                <a16:creationId xmlns:a16="http://schemas.microsoft.com/office/drawing/2014/main" id="{CE0B126E-9859-48D9-94CC-5873A28971FA}"/>
              </a:ext>
            </a:extLst>
          </p:cNvPr>
          <p:cNvSpPr txBox="1"/>
          <p:nvPr/>
        </p:nvSpPr>
        <p:spPr>
          <a:xfrm>
            <a:off x="3339241" y="4797603"/>
            <a:ext cx="56822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03</a:t>
            </a:r>
            <a:endParaRPr sz="3000" dirty="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" name="Google Shape;821;p28">
            <a:extLst>
              <a:ext uri="{FF2B5EF4-FFF2-40B4-BE49-F238E27FC236}">
                <a16:creationId xmlns:a16="http://schemas.microsoft.com/office/drawing/2014/main" id="{5C3D88C2-4368-4A80-8602-19A447F8D7C0}"/>
              </a:ext>
            </a:extLst>
          </p:cNvPr>
          <p:cNvSpPr txBox="1"/>
          <p:nvPr/>
        </p:nvSpPr>
        <p:spPr>
          <a:xfrm>
            <a:off x="5230339" y="5651682"/>
            <a:ext cx="56822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04</a:t>
            </a:r>
            <a:endParaRPr sz="3000" dirty="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15300-12B9-4918-93AA-EA075958884B}"/>
              </a:ext>
            </a:extLst>
          </p:cNvPr>
          <p:cNvSpPr txBox="1"/>
          <p:nvPr/>
        </p:nvSpPr>
        <p:spPr>
          <a:xfrm>
            <a:off x="185624" y="3096305"/>
            <a:ext cx="2778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he Arduino was connected to Firebase using </a:t>
            </a:r>
            <a:r>
              <a:rPr lang="en-US" sz="16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Pyrebase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a Python library.</a:t>
            </a:r>
            <a:endParaRPr lang="en-US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4F8D3-2232-47A0-AFD7-7F7A6E062750}"/>
              </a:ext>
            </a:extLst>
          </p:cNvPr>
          <p:cNvSpPr txBox="1"/>
          <p:nvPr/>
        </p:nvSpPr>
        <p:spPr>
          <a:xfrm>
            <a:off x="6214961" y="3846782"/>
            <a:ext cx="2764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he data collected was encrypted, creating a Realtime database.</a:t>
            </a:r>
            <a:endParaRPr lang="en-US" sz="2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B5A8FC-9CE3-42A7-BA2A-10E63E6A86C1}"/>
              </a:ext>
            </a:extLst>
          </p:cNvPr>
          <p:cNvSpPr txBox="1"/>
          <p:nvPr/>
        </p:nvSpPr>
        <p:spPr>
          <a:xfrm>
            <a:off x="185624" y="4838959"/>
            <a:ext cx="284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data was retrieved by the application.</a:t>
            </a:r>
            <a:endParaRPr lang="en-US" sz="2000" dirty="0">
              <a:latin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E84AF-1196-4E9C-9255-FE239DEA92AB}"/>
              </a:ext>
            </a:extLst>
          </p:cNvPr>
          <p:cNvSpPr txBox="1"/>
          <p:nvPr/>
        </p:nvSpPr>
        <p:spPr>
          <a:xfrm>
            <a:off x="6214961" y="5525083"/>
            <a:ext cx="2764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data was added to the correct field so that the users could visualize it.</a:t>
            </a:r>
            <a:endParaRPr lang="en-US" sz="2000" dirty="0">
              <a:latin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2A8927-6353-4F11-BEC3-2792F572D22C}"/>
              </a:ext>
            </a:extLst>
          </p:cNvPr>
          <p:cNvSpPr txBox="1"/>
          <p:nvPr/>
        </p:nvSpPr>
        <p:spPr>
          <a:xfrm>
            <a:off x="160517" y="659286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-128"/>
                <a:cs typeface="+mn-cs"/>
              </a:rPr>
              <a:t>ESIB-MDP</a:t>
            </a:r>
          </a:p>
        </p:txBody>
      </p:sp>
    </p:spTree>
    <p:extLst>
      <p:ext uri="{BB962C8B-B14F-4D97-AF65-F5344CB8AC3E}">
        <p14:creationId xmlns:p14="http://schemas.microsoft.com/office/powerpoint/2010/main" val="31098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10" grpId="0"/>
      <p:bldP spid="11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raphic 85">
            <a:extLst>
              <a:ext uri="{FF2B5EF4-FFF2-40B4-BE49-F238E27FC236}">
                <a16:creationId xmlns:a16="http://schemas.microsoft.com/office/drawing/2014/main" id="{253C159A-B4D6-42FC-96B3-DD65DA67A225}"/>
              </a:ext>
            </a:extLst>
          </p:cNvPr>
          <p:cNvSpPr/>
          <p:nvPr/>
        </p:nvSpPr>
        <p:spPr>
          <a:xfrm rot="4200000" flipH="1">
            <a:off x="4930110" y="4006798"/>
            <a:ext cx="466590" cy="365154"/>
          </a:xfrm>
          <a:custGeom>
            <a:avLst/>
            <a:gdLst>
              <a:gd name="connsiteX0" fmla="*/ 409024 w 484259"/>
              <a:gd name="connsiteY0" fmla="*/ 11726 h 365154"/>
              <a:gd name="connsiteX1" fmla="*/ 242902 w 484259"/>
              <a:gd name="connsiteY1" fmla="*/ 129 h 365154"/>
              <a:gd name="connsiteX2" fmla="*/ 76781 w 484259"/>
              <a:gd name="connsiteY2" fmla="*/ 11726 h 365154"/>
              <a:gd name="connsiteX3" fmla="*/ 1556 w 484259"/>
              <a:gd name="connsiteY3" fmla="*/ 102623 h 365154"/>
              <a:gd name="connsiteX4" fmla="*/ 64243 w 484259"/>
              <a:gd name="connsiteY4" fmla="*/ 296954 h 365154"/>
              <a:gd name="connsiteX5" fmla="*/ 157490 w 484259"/>
              <a:gd name="connsiteY5" fmla="*/ 365126 h 365154"/>
              <a:gd name="connsiteX6" fmla="*/ 242902 w 484259"/>
              <a:gd name="connsiteY6" fmla="*/ 363559 h 365154"/>
              <a:gd name="connsiteX7" fmla="*/ 328314 w 484259"/>
              <a:gd name="connsiteY7" fmla="*/ 365126 h 365154"/>
              <a:gd name="connsiteX8" fmla="*/ 421561 w 484259"/>
              <a:gd name="connsiteY8" fmla="*/ 296954 h 365154"/>
              <a:gd name="connsiteX9" fmla="*/ 484248 w 484259"/>
              <a:gd name="connsiteY9" fmla="*/ 102623 h 365154"/>
              <a:gd name="connsiteX10" fmla="*/ 409024 w 484259"/>
              <a:gd name="connsiteY10" fmla="*/ 11726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4259" h="365154">
                <a:moveTo>
                  <a:pt x="409024" y="11726"/>
                </a:moveTo>
                <a:cubicBezTo>
                  <a:pt x="367023" y="3420"/>
                  <a:pt x="304492" y="-811"/>
                  <a:pt x="242902" y="129"/>
                </a:cubicBezTo>
                <a:cubicBezTo>
                  <a:pt x="181312" y="-811"/>
                  <a:pt x="118781" y="3420"/>
                  <a:pt x="76781" y="11726"/>
                </a:cubicBezTo>
                <a:cubicBezTo>
                  <a:pt x="32899" y="20346"/>
                  <a:pt x="-8631" y="66578"/>
                  <a:pt x="1556" y="102623"/>
                </a:cubicBezTo>
                <a:lnTo>
                  <a:pt x="64243" y="296954"/>
                </a:lnTo>
                <a:cubicBezTo>
                  <a:pt x="78191" y="342716"/>
                  <a:pt x="91512" y="369828"/>
                  <a:pt x="157490" y="365126"/>
                </a:cubicBezTo>
                <a:cubicBezTo>
                  <a:pt x="184446" y="363246"/>
                  <a:pt x="214693" y="362932"/>
                  <a:pt x="242902" y="363559"/>
                </a:cubicBezTo>
                <a:cubicBezTo>
                  <a:pt x="271111" y="363089"/>
                  <a:pt x="301358" y="363246"/>
                  <a:pt x="328314" y="365126"/>
                </a:cubicBezTo>
                <a:cubicBezTo>
                  <a:pt x="394292" y="369828"/>
                  <a:pt x="407613" y="342716"/>
                  <a:pt x="421561" y="296954"/>
                </a:cubicBezTo>
                <a:lnTo>
                  <a:pt x="484248" y="102623"/>
                </a:lnTo>
                <a:cubicBezTo>
                  <a:pt x="494435" y="66578"/>
                  <a:pt x="452905" y="20346"/>
                  <a:pt x="409024" y="11726"/>
                </a:cubicBezTo>
                <a:close/>
              </a:path>
            </a:pathLst>
          </a:custGeom>
          <a:solidFill>
            <a:srgbClr val="0A1A72"/>
          </a:solidFill>
          <a:ln w="1567" cap="flat">
            <a:solidFill>
              <a:srgbClr val="0A1A7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Graphic 85">
            <a:extLst>
              <a:ext uri="{FF2B5EF4-FFF2-40B4-BE49-F238E27FC236}">
                <a16:creationId xmlns:a16="http://schemas.microsoft.com/office/drawing/2014/main" id="{833F0DAA-A19C-4AC8-B7BF-DA1E3FCE8A8D}"/>
              </a:ext>
            </a:extLst>
          </p:cNvPr>
          <p:cNvSpPr/>
          <p:nvPr/>
        </p:nvSpPr>
        <p:spPr>
          <a:xfrm rot="1422580" flipH="1">
            <a:off x="4573703" y="3684726"/>
            <a:ext cx="484260" cy="351830"/>
          </a:xfrm>
          <a:custGeom>
            <a:avLst/>
            <a:gdLst>
              <a:gd name="connsiteX0" fmla="*/ 409024 w 484259"/>
              <a:gd name="connsiteY0" fmla="*/ 11726 h 365154"/>
              <a:gd name="connsiteX1" fmla="*/ 242902 w 484259"/>
              <a:gd name="connsiteY1" fmla="*/ 129 h 365154"/>
              <a:gd name="connsiteX2" fmla="*/ 76781 w 484259"/>
              <a:gd name="connsiteY2" fmla="*/ 11726 h 365154"/>
              <a:gd name="connsiteX3" fmla="*/ 1556 w 484259"/>
              <a:gd name="connsiteY3" fmla="*/ 102623 h 365154"/>
              <a:gd name="connsiteX4" fmla="*/ 64243 w 484259"/>
              <a:gd name="connsiteY4" fmla="*/ 296954 h 365154"/>
              <a:gd name="connsiteX5" fmla="*/ 157490 w 484259"/>
              <a:gd name="connsiteY5" fmla="*/ 365126 h 365154"/>
              <a:gd name="connsiteX6" fmla="*/ 242902 w 484259"/>
              <a:gd name="connsiteY6" fmla="*/ 363559 h 365154"/>
              <a:gd name="connsiteX7" fmla="*/ 328314 w 484259"/>
              <a:gd name="connsiteY7" fmla="*/ 365126 h 365154"/>
              <a:gd name="connsiteX8" fmla="*/ 421561 w 484259"/>
              <a:gd name="connsiteY8" fmla="*/ 296954 h 365154"/>
              <a:gd name="connsiteX9" fmla="*/ 484248 w 484259"/>
              <a:gd name="connsiteY9" fmla="*/ 102623 h 365154"/>
              <a:gd name="connsiteX10" fmla="*/ 409024 w 484259"/>
              <a:gd name="connsiteY10" fmla="*/ 11726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4259" h="365154">
                <a:moveTo>
                  <a:pt x="409024" y="11726"/>
                </a:moveTo>
                <a:cubicBezTo>
                  <a:pt x="367023" y="3420"/>
                  <a:pt x="304492" y="-811"/>
                  <a:pt x="242902" y="129"/>
                </a:cubicBezTo>
                <a:cubicBezTo>
                  <a:pt x="181312" y="-811"/>
                  <a:pt x="118781" y="3420"/>
                  <a:pt x="76781" y="11726"/>
                </a:cubicBezTo>
                <a:cubicBezTo>
                  <a:pt x="32899" y="20346"/>
                  <a:pt x="-8631" y="66578"/>
                  <a:pt x="1556" y="102623"/>
                </a:cubicBezTo>
                <a:lnTo>
                  <a:pt x="64243" y="296954"/>
                </a:lnTo>
                <a:cubicBezTo>
                  <a:pt x="78191" y="342716"/>
                  <a:pt x="91512" y="369828"/>
                  <a:pt x="157490" y="365126"/>
                </a:cubicBezTo>
                <a:cubicBezTo>
                  <a:pt x="184446" y="363246"/>
                  <a:pt x="214693" y="362932"/>
                  <a:pt x="242902" y="363559"/>
                </a:cubicBezTo>
                <a:cubicBezTo>
                  <a:pt x="271111" y="363089"/>
                  <a:pt x="301358" y="363246"/>
                  <a:pt x="328314" y="365126"/>
                </a:cubicBezTo>
                <a:cubicBezTo>
                  <a:pt x="394292" y="369828"/>
                  <a:pt x="407613" y="342716"/>
                  <a:pt x="421561" y="296954"/>
                </a:cubicBezTo>
                <a:lnTo>
                  <a:pt x="484248" y="102623"/>
                </a:lnTo>
                <a:cubicBezTo>
                  <a:pt x="494435" y="66578"/>
                  <a:pt x="452905" y="20346"/>
                  <a:pt x="409024" y="11726"/>
                </a:cubicBezTo>
                <a:close/>
              </a:path>
            </a:pathLst>
          </a:custGeom>
          <a:solidFill>
            <a:srgbClr val="BFB3A7"/>
          </a:solidFill>
          <a:ln w="1567" cap="flat">
            <a:solidFill>
              <a:srgbClr val="BFB3A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4" name="Graphic 85">
            <a:extLst>
              <a:ext uri="{FF2B5EF4-FFF2-40B4-BE49-F238E27FC236}">
                <a16:creationId xmlns:a16="http://schemas.microsoft.com/office/drawing/2014/main" id="{5737E434-4F67-4F27-AEDB-597D434162B0}"/>
              </a:ext>
            </a:extLst>
          </p:cNvPr>
          <p:cNvSpPr/>
          <p:nvPr/>
        </p:nvSpPr>
        <p:spPr>
          <a:xfrm rot="20177420">
            <a:off x="4017957" y="3728746"/>
            <a:ext cx="484260" cy="351830"/>
          </a:xfrm>
          <a:custGeom>
            <a:avLst/>
            <a:gdLst>
              <a:gd name="connsiteX0" fmla="*/ 409024 w 484259"/>
              <a:gd name="connsiteY0" fmla="*/ 11726 h 365154"/>
              <a:gd name="connsiteX1" fmla="*/ 242902 w 484259"/>
              <a:gd name="connsiteY1" fmla="*/ 129 h 365154"/>
              <a:gd name="connsiteX2" fmla="*/ 76781 w 484259"/>
              <a:gd name="connsiteY2" fmla="*/ 11726 h 365154"/>
              <a:gd name="connsiteX3" fmla="*/ 1556 w 484259"/>
              <a:gd name="connsiteY3" fmla="*/ 102623 h 365154"/>
              <a:gd name="connsiteX4" fmla="*/ 64243 w 484259"/>
              <a:gd name="connsiteY4" fmla="*/ 296954 h 365154"/>
              <a:gd name="connsiteX5" fmla="*/ 157490 w 484259"/>
              <a:gd name="connsiteY5" fmla="*/ 365126 h 365154"/>
              <a:gd name="connsiteX6" fmla="*/ 242902 w 484259"/>
              <a:gd name="connsiteY6" fmla="*/ 363559 h 365154"/>
              <a:gd name="connsiteX7" fmla="*/ 328314 w 484259"/>
              <a:gd name="connsiteY7" fmla="*/ 365126 h 365154"/>
              <a:gd name="connsiteX8" fmla="*/ 421561 w 484259"/>
              <a:gd name="connsiteY8" fmla="*/ 296954 h 365154"/>
              <a:gd name="connsiteX9" fmla="*/ 484248 w 484259"/>
              <a:gd name="connsiteY9" fmla="*/ 102623 h 365154"/>
              <a:gd name="connsiteX10" fmla="*/ 409024 w 484259"/>
              <a:gd name="connsiteY10" fmla="*/ 11726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4259" h="365154">
                <a:moveTo>
                  <a:pt x="409024" y="11726"/>
                </a:moveTo>
                <a:cubicBezTo>
                  <a:pt x="367023" y="3420"/>
                  <a:pt x="304492" y="-811"/>
                  <a:pt x="242902" y="129"/>
                </a:cubicBezTo>
                <a:cubicBezTo>
                  <a:pt x="181312" y="-811"/>
                  <a:pt x="118781" y="3420"/>
                  <a:pt x="76781" y="11726"/>
                </a:cubicBezTo>
                <a:cubicBezTo>
                  <a:pt x="32899" y="20346"/>
                  <a:pt x="-8631" y="66578"/>
                  <a:pt x="1556" y="102623"/>
                </a:cubicBezTo>
                <a:lnTo>
                  <a:pt x="64243" y="296954"/>
                </a:lnTo>
                <a:cubicBezTo>
                  <a:pt x="78191" y="342716"/>
                  <a:pt x="91512" y="369828"/>
                  <a:pt x="157490" y="365126"/>
                </a:cubicBezTo>
                <a:cubicBezTo>
                  <a:pt x="184446" y="363246"/>
                  <a:pt x="214693" y="362932"/>
                  <a:pt x="242902" y="363559"/>
                </a:cubicBezTo>
                <a:cubicBezTo>
                  <a:pt x="271111" y="363089"/>
                  <a:pt x="301358" y="363246"/>
                  <a:pt x="328314" y="365126"/>
                </a:cubicBezTo>
                <a:cubicBezTo>
                  <a:pt x="394292" y="369828"/>
                  <a:pt x="407613" y="342716"/>
                  <a:pt x="421561" y="296954"/>
                </a:cubicBezTo>
                <a:lnTo>
                  <a:pt x="484248" y="102623"/>
                </a:lnTo>
                <a:cubicBezTo>
                  <a:pt x="494435" y="66578"/>
                  <a:pt x="452905" y="20346"/>
                  <a:pt x="409024" y="11726"/>
                </a:cubicBezTo>
                <a:close/>
              </a:path>
            </a:pathLst>
          </a:custGeom>
          <a:solidFill>
            <a:srgbClr val="0A1A72"/>
          </a:solidFill>
          <a:ln w="1567" cap="flat">
            <a:solidFill>
              <a:srgbClr val="BFB3A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Graphic 85">
            <a:extLst>
              <a:ext uri="{FF2B5EF4-FFF2-40B4-BE49-F238E27FC236}">
                <a16:creationId xmlns:a16="http://schemas.microsoft.com/office/drawing/2014/main" id="{79A88E05-8218-4C6A-8515-B12EBBCEF952}"/>
              </a:ext>
            </a:extLst>
          </p:cNvPr>
          <p:cNvSpPr/>
          <p:nvPr/>
        </p:nvSpPr>
        <p:spPr>
          <a:xfrm rot="17400000">
            <a:off x="3689657" y="4010673"/>
            <a:ext cx="466590" cy="365154"/>
          </a:xfrm>
          <a:custGeom>
            <a:avLst/>
            <a:gdLst>
              <a:gd name="connsiteX0" fmla="*/ 409024 w 484259"/>
              <a:gd name="connsiteY0" fmla="*/ 11726 h 365154"/>
              <a:gd name="connsiteX1" fmla="*/ 242902 w 484259"/>
              <a:gd name="connsiteY1" fmla="*/ 129 h 365154"/>
              <a:gd name="connsiteX2" fmla="*/ 76781 w 484259"/>
              <a:gd name="connsiteY2" fmla="*/ 11726 h 365154"/>
              <a:gd name="connsiteX3" fmla="*/ 1556 w 484259"/>
              <a:gd name="connsiteY3" fmla="*/ 102623 h 365154"/>
              <a:gd name="connsiteX4" fmla="*/ 64243 w 484259"/>
              <a:gd name="connsiteY4" fmla="*/ 296954 h 365154"/>
              <a:gd name="connsiteX5" fmla="*/ 157490 w 484259"/>
              <a:gd name="connsiteY5" fmla="*/ 365126 h 365154"/>
              <a:gd name="connsiteX6" fmla="*/ 242902 w 484259"/>
              <a:gd name="connsiteY6" fmla="*/ 363559 h 365154"/>
              <a:gd name="connsiteX7" fmla="*/ 328314 w 484259"/>
              <a:gd name="connsiteY7" fmla="*/ 365126 h 365154"/>
              <a:gd name="connsiteX8" fmla="*/ 421561 w 484259"/>
              <a:gd name="connsiteY8" fmla="*/ 296954 h 365154"/>
              <a:gd name="connsiteX9" fmla="*/ 484248 w 484259"/>
              <a:gd name="connsiteY9" fmla="*/ 102623 h 365154"/>
              <a:gd name="connsiteX10" fmla="*/ 409024 w 484259"/>
              <a:gd name="connsiteY10" fmla="*/ 11726 h 36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4259" h="365154">
                <a:moveTo>
                  <a:pt x="409024" y="11726"/>
                </a:moveTo>
                <a:cubicBezTo>
                  <a:pt x="367023" y="3420"/>
                  <a:pt x="304492" y="-811"/>
                  <a:pt x="242902" y="129"/>
                </a:cubicBezTo>
                <a:cubicBezTo>
                  <a:pt x="181312" y="-811"/>
                  <a:pt x="118781" y="3420"/>
                  <a:pt x="76781" y="11726"/>
                </a:cubicBezTo>
                <a:cubicBezTo>
                  <a:pt x="32899" y="20346"/>
                  <a:pt x="-8631" y="66578"/>
                  <a:pt x="1556" y="102623"/>
                </a:cubicBezTo>
                <a:lnTo>
                  <a:pt x="64243" y="296954"/>
                </a:lnTo>
                <a:cubicBezTo>
                  <a:pt x="78191" y="342716"/>
                  <a:pt x="91512" y="369828"/>
                  <a:pt x="157490" y="365126"/>
                </a:cubicBezTo>
                <a:cubicBezTo>
                  <a:pt x="184446" y="363246"/>
                  <a:pt x="214693" y="362932"/>
                  <a:pt x="242902" y="363559"/>
                </a:cubicBezTo>
                <a:cubicBezTo>
                  <a:pt x="271111" y="363089"/>
                  <a:pt x="301358" y="363246"/>
                  <a:pt x="328314" y="365126"/>
                </a:cubicBezTo>
                <a:cubicBezTo>
                  <a:pt x="394292" y="369828"/>
                  <a:pt x="407613" y="342716"/>
                  <a:pt x="421561" y="296954"/>
                </a:cubicBezTo>
                <a:lnTo>
                  <a:pt x="484248" y="102623"/>
                </a:lnTo>
                <a:cubicBezTo>
                  <a:pt x="494435" y="66578"/>
                  <a:pt x="452905" y="20346"/>
                  <a:pt x="409024" y="11726"/>
                </a:cubicBezTo>
                <a:close/>
              </a:path>
            </a:pathLst>
          </a:custGeom>
          <a:solidFill>
            <a:srgbClr val="9B8D7A"/>
          </a:solidFill>
          <a:ln w="1567" cap="flat">
            <a:solidFill>
              <a:srgbClr val="BFB3A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1" name="Graphic 71">
            <a:extLst>
              <a:ext uri="{FF2B5EF4-FFF2-40B4-BE49-F238E27FC236}">
                <a16:creationId xmlns:a16="http://schemas.microsoft.com/office/drawing/2014/main" id="{A8EC1064-0CF6-49CD-894E-982D63D942FD}"/>
              </a:ext>
            </a:extLst>
          </p:cNvPr>
          <p:cNvSpPr/>
          <p:nvPr/>
        </p:nvSpPr>
        <p:spPr>
          <a:xfrm rot="4200000" flipH="1">
            <a:off x="5274451" y="3634591"/>
            <a:ext cx="896515" cy="701613"/>
          </a:xfrm>
          <a:custGeom>
            <a:avLst/>
            <a:gdLst>
              <a:gd name="connsiteX0" fmla="*/ 785905 w 930465"/>
              <a:gd name="connsiteY0" fmla="*/ 22531 h 701613"/>
              <a:gd name="connsiteX1" fmla="*/ 466716 w 930465"/>
              <a:gd name="connsiteY1" fmla="*/ 248 h 701613"/>
              <a:gd name="connsiteX2" fmla="*/ 147528 w 930465"/>
              <a:gd name="connsiteY2" fmla="*/ 22531 h 701613"/>
              <a:gd name="connsiteX3" fmla="*/ 2989 w 930465"/>
              <a:gd name="connsiteY3" fmla="*/ 197181 h 701613"/>
              <a:gd name="connsiteX4" fmla="*/ 123438 w 930465"/>
              <a:gd name="connsiteY4" fmla="*/ 570572 h 701613"/>
              <a:gd name="connsiteX5" fmla="*/ 302605 w 930465"/>
              <a:gd name="connsiteY5" fmla="*/ 701560 h 701613"/>
              <a:gd name="connsiteX6" fmla="*/ 466716 w 930465"/>
              <a:gd name="connsiteY6" fmla="*/ 698549 h 701613"/>
              <a:gd name="connsiteX7" fmla="*/ 630828 w 930465"/>
              <a:gd name="connsiteY7" fmla="*/ 701560 h 701613"/>
              <a:gd name="connsiteX8" fmla="*/ 809995 w 930465"/>
              <a:gd name="connsiteY8" fmla="*/ 570572 h 701613"/>
              <a:gd name="connsiteX9" fmla="*/ 930444 w 930465"/>
              <a:gd name="connsiteY9" fmla="*/ 197181 h 701613"/>
              <a:gd name="connsiteX10" fmla="*/ 785905 w 930465"/>
              <a:gd name="connsiteY10" fmla="*/ 22531 h 7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0465" h="701613">
                <a:moveTo>
                  <a:pt x="785905" y="22531"/>
                </a:moveTo>
                <a:cubicBezTo>
                  <a:pt x="705205" y="6572"/>
                  <a:pt x="585057" y="-1559"/>
                  <a:pt x="466716" y="248"/>
                </a:cubicBezTo>
                <a:cubicBezTo>
                  <a:pt x="348376" y="-1559"/>
                  <a:pt x="228228" y="6572"/>
                  <a:pt x="147528" y="22531"/>
                </a:cubicBezTo>
                <a:cubicBezTo>
                  <a:pt x="63213" y="39093"/>
                  <a:pt x="-16584" y="127923"/>
                  <a:pt x="2989" y="197181"/>
                </a:cubicBezTo>
                <a:lnTo>
                  <a:pt x="123438" y="570572"/>
                </a:lnTo>
                <a:cubicBezTo>
                  <a:pt x="150238" y="658500"/>
                  <a:pt x="175833" y="710594"/>
                  <a:pt x="302605" y="701560"/>
                </a:cubicBezTo>
                <a:cubicBezTo>
                  <a:pt x="354398" y="697946"/>
                  <a:pt x="412515" y="697344"/>
                  <a:pt x="466716" y="698549"/>
                </a:cubicBezTo>
                <a:cubicBezTo>
                  <a:pt x="520918" y="697645"/>
                  <a:pt x="579035" y="697946"/>
                  <a:pt x="630828" y="701560"/>
                </a:cubicBezTo>
                <a:cubicBezTo>
                  <a:pt x="757600" y="710594"/>
                  <a:pt x="783195" y="658500"/>
                  <a:pt x="809995" y="570572"/>
                </a:cubicBezTo>
                <a:lnTo>
                  <a:pt x="930444" y="197181"/>
                </a:lnTo>
                <a:cubicBezTo>
                  <a:pt x="950017" y="127923"/>
                  <a:pt x="870219" y="39093"/>
                  <a:pt x="785905" y="22531"/>
                </a:cubicBezTo>
                <a:close/>
              </a:path>
            </a:pathLst>
          </a:custGeom>
          <a:solidFill>
            <a:srgbClr val="9B8D7A"/>
          </a:solidFill>
          <a:ln w="3011" cap="flat">
            <a:solidFill>
              <a:srgbClr val="BFB3A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71">
            <a:extLst>
              <a:ext uri="{FF2B5EF4-FFF2-40B4-BE49-F238E27FC236}">
                <a16:creationId xmlns:a16="http://schemas.microsoft.com/office/drawing/2014/main" id="{683F82BF-FDF7-4580-92ED-45E219387316}"/>
              </a:ext>
            </a:extLst>
          </p:cNvPr>
          <p:cNvSpPr/>
          <p:nvPr/>
        </p:nvSpPr>
        <p:spPr>
          <a:xfrm rot="1422580" flipH="1">
            <a:off x="4585681" y="3026087"/>
            <a:ext cx="930466" cy="676012"/>
          </a:xfrm>
          <a:custGeom>
            <a:avLst/>
            <a:gdLst>
              <a:gd name="connsiteX0" fmla="*/ 785905 w 930465"/>
              <a:gd name="connsiteY0" fmla="*/ 22531 h 701613"/>
              <a:gd name="connsiteX1" fmla="*/ 466716 w 930465"/>
              <a:gd name="connsiteY1" fmla="*/ 248 h 701613"/>
              <a:gd name="connsiteX2" fmla="*/ 147528 w 930465"/>
              <a:gd name="connsiteY2" fmla="*/ 22531 h 701613"/>
              <a:gd name="connsiteX3" fmla="*/ 2989 w 930465"/>
              <a:gd name="connsiteY3" fmla="*/ 197181 h 701613"/>
              <a:gd name="connsiteX4" fmla="*/ 123438 w 930465"/>
              <a:gd name="connsiteY4" fmla="*/ 570572 h 701613"/>
              <a:gd name="connsiteX5" fmla="*/ 302605 w 930465"/>
              <a:gd name="connsiteY5" fmla="*/ 701560 h 701613"/>
              <a:gd name="connsiteX6" fmla="*/ 466716 w 930465"/>
              <a:gd name="connsiteY6" fmla="*/ 698549 h 701613"/>
              <a:gd name="connsiteX7" fmla="*/ 630828 w 930465"/>
              <a:gd name="connsiteY7" fmla="*/ 701560 h 701613"/>
              <a:gd name="connsiteX8" fmla="*/ 809995 w 930465"/>
              <a:gd name="connsiteY8" fmla="*/ 570572 h 701613"/>
              <a:gd name="connsiteX9" fmla="*/ 930444 w 930465"/>
              <a:gd name="connsiteY9" fmla="*/ 197181 h 701613"/>
              <a:gd name="connsiteX10" fmla="*/ 785905 w 930465"/>
              <a:gd name="connsiteY10" fmla="*/ 22531 h 7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0465" h="701613">
                <a:moveTo>
                  <a:pt x="785905" y="22531"/>
                </a:moveTo>
                <a:cubicBezTo>
                  <a:pt x="705205" y="6572"/>
                  <a:pt x="585057" y="-1559"/>
                  <a:pt x="466716" y="248"/>
                </a:cubicBezTo>
                <a:cubicBezTo>
                  <a:pt x="348376" y="-1559"/>
                  <a:pt x="228228" y="6572"/>
                  <a:pt x="147528" y="22531"/>
                </a:cubicBezTo>
                <a:cubicBezTo>
                  <a:pt x="63213" y="39093"/>
                  <a:pt x="-16584" y="127923"/>
                  <a:pt x="2989" y="197181"/>
                </a:cubicBezTo>
                <a:lnTo>
                  <a:pt x="123438" y="570572"/>
                </a:lnTo>
                <a:cubicBezTo>
                  <a:pt x="150238" y="658500"/>
                  <a:pt x="175833" y="710594"/>
                  <a:pt x="302605" y="701560"/>
                </a:cubicBezTo>
                <a:cubicBezTo>
                  <a:pt x="354398" y="697946"/>
                  <a:pt x="412515" y="697344"/>
                  <a:pt x="466716" y="698549"/>
                </a:cubicBezTo>
                <a:cubicBezTo>
                  <a:pt x="520918" y="697645"/>
                  <a:pt x="579035" y="697946"/>
                  <a:pt x="630828" y="701560"/>
                </a:cubicBezTo>
                <a:cubicBezTo>
                  <a:pt x="757600" y="710594"/>
                  <a:pt x="783195" y="658500"/>
                  <a:pt x="809995" y="570572"/>
                </a:cubicBezTo>
                <a:lnTo>
                  <a:pt x="930444" y="197181"/>
                </a:lnTo>
                <a:cubicBezTo>
                  <a:pt x="950017" y="127923"/>
                  <a:pt x="870219" y="39093"/>
                  <a:pt x="785905" y="22531"/>
                </a:cubicBezTo>
                <a:close/>
              </a:path>
            </a:pathLst>
          </a:custGeom>
          <a:solidFill>
            <a:srgbClr val="0A1A72"/>
          </a:solidFill>
          <a:ln w="3011" cap="flat">
            <a:solidFill>
              <a:srgbClr val="0A1A7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9" name="Graphic 71">
            <a:extLst>
              <a:ext uri="{FF2B5EF4-FFF2-40B4-BE49-F238E27FC236}">
                <a16:creationId xmlns:a16="http://schemas.microsoft.com/office/drawing/2014/main" id="{70E2E7F1-EA55-4234-8A6E-A0C2AE590074}"/>
              </a:ext>
            </a:extLst>
          </p:cNvPr>
          <p:cNvSpPr/>
          <p:nvPr/>
        </p:nvSpPr>
        <p:spPr>
          <a:xfrm rot="20177420">
            <a:off x="3564112" y="3037512"/>
            <a:ext cx="930466" cy="676012"/>
          </a:xfrm>
          <a:custGeom>
            <a:avLst/>
            <a:gdLst>
              <a:gd name="connsiteX0" fmla="*/ 785905 w 930465"/>
              <a:gd name="connsiteY0" fmla="*/ 22531 h 701613"/>
              <a:gd name="connsiteX1" fmla="*/ 466716 w 930465"/>
              <a:gd name="connsiteY1" fmla="*/ 248 h 701613"/>
              <a:gd name="connsiteX2" fmla="*/ 147528 w 930465"/>
              <a:gd name="connsiteY2" fmla="*/ 22531 h 701613"/>
              <a:gd name="connsiteX3" fmla="*/ 2989 w 930465"/>
              <a:gd name="connsiteY3" fmla="*/ 197181 h 701613"/>
              <a:gd name="connsiteX4" fmla="*/ 123438 w 930465"/>
              <a:gd name="connsiteY4" fmla="*/ 570572 h 701613"/>
              <a:gd name="connsiteX5" fmla="*/ 302605 w 930465"/>
              <a:gd name="connsiteY5" fmla="*/ 701560 h 701613"/>
              <a:gd name="connsiteX6" fmla="*/ 466716 w 930465"/>
              <a:gd name="connsiteY6" fmla="*/ 698549 h 701613"/>
              <a:gd name="connsiteX7" fmla="*/ 630828 w 930465"/>
              <a:gd name="connsiteY7" fmla="*/ 701560 h 701613"/>
              <a:gd name="connsiteX8" fmla="*/ 809995 w 930465"/>
              <a:gd name="connsiteY8" fmla="*/ 570572 h 701613"/>
              <a:gd name="connsiteX9" fmla="*/ 930444 w 930465"/>
              <a:gd name="connsiteY9" fmla="*/ 197181 h 701613"/>
              <a:gd name="connsiteX10" fmla="*/ 785905 w 930465"/>
              <a:gd name="connsiteY10" fmla="*/ 22531 h 7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0465" h="701613">
                <a:moveTo>
                  <a:pt x="785905" y="22531"/>
                </a:moveTo>
                <a:cubicBezTo>
                  <a:pt x="705205" y="6572"/>
                  <a:pt x="585057" y="-1559"/>
                  <a:pt x="466716" y="248"/>
                </a:cubicBezTo>
                <a:cubicBezTo>
                  <a:pt x="348376" y="-1559"/>
                  <a:pt x="228228" y="6572"/>
                  <a:pt x="147528" y="22531"/>
                </a:cubicBezTo>
                <a:cubicBezTo>
                  <a:pt x="63213" y="39093"/>
                  <a:pt x="-16584" y="127923"/>
                  <a:pt x="2989" y="197181"/>
                </a:cubicBezTo>
                <a:lnTo>
                  <a:pt x="123438" y="570572"/>
                </a:lnTo>
                <a:cubicBezTo>
                  <a:pt x="150238" y="658500"/>
                  <a:pt x="175833" y="710594"/>
                  <a:pt x="302605" y="701560"/>
                </a:cubicBezTo>
                <a:cubicBezTo>
                  <a:pt x="354398" y="697946"/>
                  <a:pt x="412515" y="697344"/>
                  <a:pt x="466716" y="698549"/>
                </a:cubicBezTo>
                <a:cubicBezTo>
                  <a:pt x="520918" y="697645"/>
                  <a:pt x="579035" y="697946"/>
                  <a:pt x="630828" y="701560"/>
                </a:cubicBezTo>
                <a:cubicBezTo>
                  <a:pt x="757600" y="710594"/>
                  <a:pt x="783195" y="658500"/>
                  <a:pt x="809995" y="570572"/>
                </a:cubicBezTo>
                <a:lnTo>
                  <a:pt x="930444" y="197181"/>
                </a:lnTo>
                <a:cubicBezTo>
                  <a:pt x="950017" y="127923"/>
                  <a:pt x="870219" y="39093"/>
                  <a:pt x="785905" y="22531"/>
                </a:cubicBezTo>
                <a:close/>
              </a:path>
            </a:pathLst>
          </a:custGeom>
          <a:solidFill>
            <a:srgbClr val="BFB3A7"/>
          </a:solidFill>
          <a:ln w="3011" cap="flat">
            <a:solidFill>
              <a:srgbClr val="BFB3A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8" name="Graphic 71">
            <a:extLst>
              <a:ext uri="{FF2B5EF4-FFF2-40B4-BE49-F238E27FC236}">
                <a16:creationId xmlns:a16="http://schemas.microsoft.com/office/drawing/2014/main" id="{850B9EDB-C297-4FCD-AEDB-134260C46E93}"/>
              </a:ext>
            </a:extLst>
          </p:cNvPr>
          <p:cNvSpPr/>
          <p:nvPr/>
        </p:nvSpPr>
        <p:spPr>
          <a:xfrm rot="17400000">
            <a:off x="2914783" y="3641180"/>
            <a:ext cx="896515" cy="701613"/>
          </a:xfrm>
          <a:custGeom>
            <a:avLst/>
            <a:gdLst>
              <a:gd name="connsiteX0" fmla="*/ 785905 w 930465"/>
              <a:gd name="connsiteY0" fmla="*/ 22531 h 701613"/>
              <a:gd name="connsiteX1" fmla="*/ 466716 w 930465"/>
              <a:gd name="connsiteY1" fmla="*/ 248 h 701613"/>
              <a:gd name="connsiteX2" fmla="*/ 147528 w 930465"/>
              <a:gd name="connsiteY2" fmla="*/ 22531 h 701613"/>
              <a:gd name="connsiteX3" fmla="*/ 2989 w 930465"/>
              <a:gd name="connsiteY3" fmla="*/ 197181 h 701613"/>
              <a:gd name="connsiteX4" fmla="*/ 123438 w 930465"/>
              <a:gd name="connsiteY4" fmla="*/ 570572 h 701613"/>
              <a:gd name="connsiteX5" fmla="*/ 302605 w 930465"/>
              <a:gd name="connsiteY5" fmla="*/ 701560 h 701613"/>
              <a:gd name="connsiteX6" fmla="*/ 466716 w 930465"/>
              <a:gd name="connsiteY6" fmla="*/ 698549 h 701613"/>
              <a:gd name="connsiteX7" fmla="*/ 630828 w 930465"/>
              <a:gd name="connsiteY7" fmla="*/ 701560 h 701613"/>
              <a:gd name="connsiteX8" fmla="*/ 809995 w 930465"/>
              <a:gd name="connsiteY8" fmla="*/ 570572 h 701613"/>
              <a:gd name="connsiteX9" fmla="*/ 930444 w 930465"/>
              <a:gd name="connsiteY9" fmla="*/ 197181 h 701613"/>
              <a:gd name="connsiteX10" fmla="*/ 785905 w 930465"/>
              <a:gd name="connsiteY10" fmla="*/ 22531 h 7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0465" h="701613">
                <a:moveTo>
                  <a:pt x="785905" y="22531"/>
                </a:moveTo>
                <a:cubicBezTo>
                  <a:pt x="705205" y="6572"/>
                  <a:pt x="585057" y="-1559"/>
                  <a:pt x="466716" y="248"/>
                </a:cubicBezTo>
                <a:cubicBezTo>
                  <a:pt x="348376" y="-1559"/>
                  <a:pt x="228228" y="6572"/>
                  <a:pt x="147528" y="22531"/>
                </a:cubicBezTo>
                <a:cubicBezTo>
                  <a:pt x="63213" y="39093"/>
                  <a:pt x="-16584" y="127923"/>
                  <a:pt x="2989" y="197181"/>
                </a:cubicBezTo>
                <a:lnTo>
                  <a:pt x="123438" y="570572"/>
                </a:lnTo>
                <a:cubicBezTo>
                  <a:pt x="150238" y="658500"/>
                  <a:pt x="175833" y="710594"/>
                  <a:pt x="302605" y="701560"/>
                </a:cubicBezTo>
                <a:cubicBezTo>
                  <a:pt x="354398" y="697946"/>
                  <a:pt x="412515" y="697344"/>
                  <a:pt x="466716" y="698549"/>
                </a:cubicBezTo>
                <a:cubicBezTo>
                  <a:pt x="520918" y="697645"/>
                  <a:pt x="579035" y="697946"/>
                  <a:pt x="630828" y="701560"/>
                </a:cubicBezTo>
                <a:cubicBezTo>
                  <a:pt x="757600" y="710594"/>
                  <a:pt x="783195" y="658500"/>
                  <a:pt x="809995" y="570572"/>
                </a:cubicBezTo>
                <a:lnTo>
                  <a:pt x="930444" y="197181"/>
                </a:lnTo>
                <a:cubicBezTo>
                  <a:pt x="950017" y="127923"/>
                  <a:pt x="870219" y="39093"/>
                  <a:pt x="785905" y="22531"/>
                </a:cubicBezTo>
                <a:close/>
              </a:path>
            </a:pathLst>
          </a:custGeom>
          <a:solidFill>
            <a:srgbClr val="0A1A72"/>
          </a:solidFill>
          <a:ln w="3011" cap="flat">
            <a:solidFill>
              <a:srgbClr val="0A1A7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7" name="Graphic 57">
            <a:extLst>
              <a:ext uri="{FF2B5EF4-FFF2-40B4-BE49-F238E27FC236}">
                <a16:creationId xmlns:a16="http://schemas.microsoft.com/office/drawing/2014/main" id="{70012F64-A28D-42B2-B9F1-6C6D1CC5EBC6}"/>
              </a:ext>
            </a:extLst>
          </p:cNvPr>
          <p:cNvSpPr/>
          <p:nvPr/>
        </p:nvSpPr>
        <p:spPr>
          <a:xfrm rot="4200000" flipH="1">
            <a:off x="5864951" y="2949661"/>
            <a:ext cx="1720523" cy="1346483"/>
          </a:xfrm>
          <a:custGeom>
            <a:avLst/>
            <a:gdLst>
              <a:gd name="connsiteX0" fmla="*/ 1508250 w 1785679"/>
              <a:gd name="connsiteY0" fmla="*/ 43240 h 1346483"/>
              <a:gd name="connsiteX1" fmla="*/ 895687 w 1785679"/>
              <a:gd name="connsiteY1" fmla="*/ 476 h 1346483"/>
              <a:gd name="connsiteX2" fmla="*/ 283124 w 1785679"/>
              <a:gd name="connsiteY2" fmla="*/ 43240 h 1346483"/>
              <a:gd name="connsiteX3" fmla="*/ 5736 w 1785679"/>
              <a:gd name="connsiteY3" fmla="*/ 378416 h 1346483"/>
              <a:gd name="connsiteX4" fmla="*/ 236892 w 1785679"/>
              <a:gd name="connsiteY4" fmla="*/ 1094999 h 1346483"/>
              <a:gd name="connsiteX5" fmla="*/ 580737 w 1785679"/>
              <a:gd name="connsiteY5" fmla="*/ 1346381 h 1346483"/>
              <a:gd name="connsiteX6" fmla="*/ 895687 w 1785679"/>
              <a:gd name="connsiteY6" fmla="*/ 1340602 h 1346483"/>
              <a:gd name="connsiteX7" fmla="*/ 1210637 w 1785679"/>
              <a:gd name="connsiteY7" fmla="*/ 1346381 h 1346483"/>
              <a:gd name="connsiteX8" fmla="*/ 1554481 w 1785679"/>
              <a:gd name="connsiteY8" fmla="*/ 1094999 h 1346483"/>
              <a:gd name="connsiteX9" fmla="*/ 1785637 w 1785679"/>
              <a:gd name="connsiteY9" fmla="*/ 378416 h 1346483"/>
              <a:gd name="connsiteX10" fmla="*/ 1508250 w 1785679"/>
              <a:gd name="connsiteY10" fmla="*/ 43240 h 134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5679" h="1346483">
                <a:moveTo>
                  <a:pt x="1508250" y="43240"/>
                </a:moveTo>
                <a:cubicBezTo>
                  <a:pt x="1353375" y="12612"/>
                  <a:pt x="1122797" y="-2991"/>
                  <a:pt x="895687" y="476"/>
                </a:cubicBezTo>
                <a:cubicBezTo>
                  <a:pt x="668576" y="-2991"/>
                  <a:pt x="437998" y="12612"/>
                  <a:pt x="283124" y="43240"/>
                </a:cubicBezTo>
                <a:cubicBezTo>
                  <a:pt x="121314" y="75024"/>
                  <a:pt x="-31826" y="245501"/>
                  <a:pt x="5736" y="378416"/>
                </a:cubicBezTo>
                <a:lnTo>
                  <a:pt x="236892" y="1094999"/>
                </a:lnTo>
                <a:cubicBezTo>
                  <a:pt x="288325" y="1263743"/>
                  <a:pt x="337445" y="1363718"/>
                  <a:pt x="580737" y="1346381"/>
                </a:cubicBezTo>
                <a:cubicBezTo>
                  <a:pt x="680134" y="1339446"/>
                  <a:pt x="791666" y="1338291"/>
                  <a:pt x="895687" y="1340602"/>
                </a:cubicBezTo>
                <a:cubicBezTo>
                  <a:pt x="999707" y="1338868"/>
                  <a:pt x="1111240" y="1339446"/>
                  <a:pt x="1210637" y="1346381"/>
                </a:cubicBezTo>
                <a:cubicBezTo>
                  <a:pt x="1453928" y="1363718"/>
                  <a:pt x="1503049" y="1263743"/>
                  <a:pt x="1554481" y="1094999"/>
                </a:cubicBezTo>
                <a:lnTo>
                  <a:pt x="1785637" y="378416"/>
                </a:lnTo>
                <a:cubicBezTo>
                  <a:pt x="1823200" y="245501"/>
                  <a:pt x="1670059" y="75024"/>
                  <a:pt x="1508250" y="43240"/>
                </a:cubicBezTo>
                <a:close/>
              </a:path>
            </a:pathLst>
          </a:custGeom>
          <a:solidFill>
            <a:srgbClr val="0A1A72"/>
          </a:solidFill>
          <a:ln w="5776" cap="flat">
            <a:solidFill>
              <a:srgbClr val="0A1A7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Graphic 57">
            <a:extLst>
              <a:ext uri="{FF2B5EF4-FFF2-40B4-BE49-F238E27FC236}">
                <a16:creationId xmlns:a16="http://schemas.microsoft.com/office/drawing/2014/main" id="{D8139BCC-DE48-4C49-B742-970C10DDD5B9}"/>
              </a:ext>
            </a:extLst>
          </p:cNvPr>
          <p:cNvSpPr/>
          <p:nvPr/>
        </p:nvSpPr>
        <p:spPr>
          <a:xfrm rot="1422580" flipH="1">
            <a:off x="4572114" y="1749026"/>
            <a:ext cx="1785679" cy="1297352"/>
          </a:xfrm>
          <a:custGeom>
            <a:avLst/>
            <a:gdLst>
              <a:gd name="connsiteX0" fmla="*/ 1508250 w 1785679"/>
              <a:gd name="connsiteY0" fmla="*/ 43240 h 1346483"/>
              <a:gd name="connsiteX1" fmla="*/ 895687 w 1785679"/>
              <a:gd name="connsiteY1" fmla="*/ 476 h 1346483"/>
              <a:gd name="connsiteX2" fmla="*/ 283124 w 1785679"/>
              <a:gd name="connsiteY2" fmla="*/ 43240 h 1346483"/>
              <a:gd name="connsiteX3" fmla="*/ 5736 w 1785679"/>
              <a:gd name="connsiteY3" fmla="*/ 378416 h 1346483"/>
              <a:gd name="connsiteX4" fmla="*/ 236892 w 1785679"/>
              <a:gd name="connsiteY4" fmla="*/ 1094999 h 1346483"/>
              <a:gd name="connsiteX5" fmla="*/ 580737 w 1785679"/>
              <a:gd name="connsiteY5" fmla="*/ 1346381 h 1346483"/>
              <a:gd name="connsiteX6" fmla="*/ 895687 w 1785679"/>
              <a:gd name="connsiteY6" fmla="*/ 1340602 h 1346483"/>
              <a:gd name="connsiteX7" fmla="*/ 1210637 w 1785679"/>
              <a:gd name="connsiteY7" fmla="*/ 1346381 h 1346483"/>
              <a:gd name="connsiteX8" fmla="*/ 1554481 w 1785679"/>
              <a:gd name="connsiteY8" fmla="*/ 1094999 h 1346483"/>
              <a:gd name="connsiteX9" fmla="*/ 1785637 w 1785679"/>
              <a:gd name="connsiteY9" fmla="*/ 378416 h 1346483"/>
              <a:gd name="connsiteX10" fmla="*/ 1508250 w 1785679"/>
              <a:gd name="connsiteY10" fmla="*/ 43240 h 134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5679" h="1346483">
                <a:moveTo>
                  <a:pt x="1508250" y="43240"/>
                </a:moveTo>
                <a:cubicBezTo>
                  <a:pt x="1353375" y="12612"/>
                  <a:pt x="1122797" y="-2991"/>
                  <a:pt x="895687" y="476"/>
                </a:cubicBezTo>
                <a:cubicBezTo>
                  <a:pt x="668576" y="-2991"/>
                  <a:pt x="437998" y="12612"/>
                  <a:pt x="283124" y="43240"/>
                </a:cubicBezTo>
                <a:cubicBezTo>
                  <a:pt x="121314" y="75024"/>
                  <a:pt x="-31826" y="245501"/>
                  <a:pt x="5736" y="378416"/>
                </a:cubicBezTo>
                <a:lnTo>
                  <a:pt x="236892" y="1094999"/>
                </a:lnTo>
                <a:cubicBezTo>
                  <a:pt x="288325" y="1263743"/>
                  <a:pt x="337445" y="1363718"/>
                  <a:pt x="580737" y="1346381"/>
                </a:cubicBezTo>
                <a:cubicBezTo>
                  <a:pt x="680134" y="1339446"/>
                  <a:pt x="791666" y="1338291"/>
                  <a:pt x="895687" y="1340602"/>
                </a:cubicBezTo>
                <a:cubicBezTo>
                  <a:pt x="999707" y="1338868"/>
                  <a:pt x="1111240" y="1339446"/>
                  <a:pt x="1210637" y="1346381"/>
                </a:cubicBezTo>
                <a:cubicBezTo>
                  <a:pt x="1453928" y="1363718"/>
                  <a:pt x="1503049" y="1263743"/>
                  <a:pt x="1554481" y="1094999"/>
                </a:cubicBezTo>
                <a:lnTo>
                  <a:pt x="1785637" y="378416"/>
                </a:lnTo>
                <a:cubicBezTo>
                  <a:pt x="1823200" y="245501"/>
                  <a:pt x="1670059" y="75024"/>
                  <a:pt x="1508250" y="43240"/>
                </a:cubicBezTo>
                <a:close/>
              </a:path>
            </a:pathLst>
          </a:custGeom>
          <a:solidFill>
            <a:srgbClr val="9B8D7A"/>
          </a:solidFill>
          <a:ln w="5776" cap="flat">
            <a:solidFill>
              <a:srgbClr val="BFB3A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5" name="Graphic 57">
            <a:extLst>
              <a:ext uri="{FF2B5EF4-FFF2-40B4-BE49-F238E27FC236}">
                <a16:creationId xmlns:a16="http://schemas.microsoft.com/office/drawing/2014/main" id="{6E3C3D3E-61E1-4DBE-901D-23C6D19D7634}"/>
              </a:ext>
            </a:extLst>
          </p:cNvPr>
          <p:cNvSpPr/>
          <p:nvPr/>
        </p:nvSpPr>
        <p:spPr>
          <a:xfrm rot="20177420">
            <a:off x="2729086" y="1777442"/>
            <a:ext cx="1785679" cy="1297352"/>
          </a:xfrm>
          <a:custGeom>
            <a:avLst/>
            <a:gdLst>
              <a:gd name="connsiteX0" fmla="*/ 1508250 w 1785679"/>
              <a:gd name="connsiteY0" fmla="*/ 43240 h 1346483"/>
              <a:gd name="connsiteX1" fmla="*/ 895687 w 1785679"/>
              <a:gd name="connsiteY1" fmla="*/ 476 h 1346483"/>
              <a:gd name="connsiteX2" fmla="*/ 283124 w 1785679"/>
              <a:gd name="connsiteY2" fmla="*/ 43240 h 1346483"/>
              <a:gd name="connsiteX3" fmla="*/ 5736 w 1785679"/>
              <a:gd name="connsiteY3" fmla="*/ 378416 h 1346483"/>
              <a:gd name="connsiteX4" fmla="*/ 236892 w 1785679"/>
              <a:gd name="connsiteY4" fmla="*/ 1094999 h 1346483"/>
              <a:gd name="connsiteX5" fmla="*/ 580737 w 1785679"/>
              <a:gd name="connsiteY5" fmla="*/ 1346381 h 1346483"/>
              <a:gd name="connsiteX6" fmla="*/ 895687 w 1785679"/>
              <a:gd name="connsiteY6" fmla="*/ 1340602 h 1346483"/>
              <a:gd name="connsiteX7" fmla="*/ 1210637 w 1785679"/>
              <a:gd name="connsiteY7" fmla="*/ 1346381 h 1346483"/>
              <a:gd name="connsiteX8" fmla="*/ 1554481 w 1785679"/>
              <a:gd name="connsiteY8" fmla="*/ 1094999 h 1346483"/>
              <a:gd name="connsiteX9" fmla="*/ 1785637 w 1785679"/>
              <a:gd name="connsiteY9" fmla="*/ 378416 h 1346483"/>
              <a:gd name="connsiteX10" fmla="*/ 1508250 w 1785679"/>
              <a:gd name="connsiteY10" fmla="*/ 43240 h 134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5679" h="1346483">
                <a:moveTo>
                  <a:pt x="1508250" y="43240"/>
                </a:moveTo>
                <a:cubicBezTo>
                  <a:pt x="1353375" y="12612"/>
                  <a:pt x="1122797" y="-2991"/>
                  <a:pt x="895687" y="476"/>
                </a:cubicBezTo>
                <a:cubicBezTo>
                  <a:pt x="668576" y="-2991"/>
                  <a:pt x="437998" y="12612"/>
                  <a:pt x="283124" y="43240"/>
                </a:cubicBezTo>
                <a:cubicBezTo>
                  <a:pt x="121314" y="75024"/>
                  <a:pt x="-31826" y="245501"/>
                  <a:pt x="5736" y="378416"/>
                </a:cubicBezTo>
                <a:lnTo>
                  <a:pt x="236892" y="1094999"/>
                </a:lnTo>
                <a:cubicBezTo>
                  <a:pt x="288325" y="1263743"/>
                  <a:pt x="337445" y="1363718"/>
                  <a:pt x="580737" y="1346381"/>
                </a:cubicBezTo>
                <a:cubicBezTo>
                  <a:pt x="680134" y="1339446"/>
                  <a:pt x="791666" y="1338291"/>
                  <a:pt x="895687" y="1340602"/>
                </a:cubicBezTo>
                <a:cubicBezTo>
                  <a:pt x="999707" y="1338868"/>
                  <a:pt x="1111240" y="1339446"/>
                  <a:pt x="1210637" y="1346381"/>
                </a:cubicBezTo>
                <a:cubicBezTo>
                  <a:pt x="1453928" y="1363718"/>
                  <a:pt x="1503049" y="1263743"/>
                  <a:pt x="1554481" y="1094999"/>
                </a:cubicBezTo>
                <a:lnTo>
                  <a:pt x="1785637" y="378416"/>
                </a:lnTo>
                <a:cubicBezTo>
                  <a:pt x="1823200" y="245501"/>
                  <a:pt x="1670059" y="75024"/>
                  <a:pt x="1508250" y="43240"/>
                </a:cubicBezTo>
                <a:close/>
              </a:path>
            </a:pathLst>
          </a:custGeom>
          <a:solidFill>
            <a:srgbClr val="0A1A72"/>
          </a:solidFill>
          <a:ln w="5776" cap="flat">
            <a:solidFill>
              <a:srgbClr val="0A1A7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6" name="Graphic 57">
            <a:extLst>
              <a:ext uri="{FF2B5EF4-FFF2-40B4-BE49-F238E27FC236}">
                <a16:creationId xmlns:a16="http://schemas.microsoft.com/office/drawing/2014/main" id="{7631DBC9-1BC7-4489-880F-6A6D960484BB}"/>
              </a:ext>
            </a:extLst>
          </p:cNvPr>
          <p:cNvSpPr/>
          <p:nvPr/>
        </p:nvSpPr>
        <p:spPr>
          <a:xfrm rot="17400000">
            <a:off x="1484455" y="2994627"/>
            <a:ext cx="1720523" cy="1346483"/>
          </a:xfrm>
          <a:custGeom>
            <a:avLst/>
            <a:gdLst>
              <a:gd name="connsiteX0" fmla="*/ 1508250 w 1785679"/>
              <a:gd name="connsiteY0" fmla="*/ 43240 h 1346483"/>
              <a:gd name="connsiteX1" fmla="*/ 895687 w 1785679"/>
              <a:gd name="connsiteY1" fmla="*/ 476 h 1346483"/>
              <a:gd name="connsiteX2" fmla="*/ 283124 w 1785679"/>
              <a:gd name="connsiteY2" fmla="*/ 43240 h 1346483"/>
              <a:gd name="connsiteX3" fmla="*/ 5736 w 1785679"/>
              <a:gd name="connsiteY3" fmla="*/ 378416 h 1346483"/>
              <a:gd name="connsiteX4" fmla="*/ 236892 w 1785679"/>
              <a:gd name="connsiteY4" fmla="*/ 1094999 h 1346483"/>
              <a:gd name="connsiteX5" fmla="*/ 580737 w 1785679"/>
              <a:gd name="connsiteY5" fmla="*/ 1346381 h 1346483"/>
              <a:gd name="connsiteX6" fmla="*/ 895687 w 1785679"/>
              <a:gd name="connsiteY6" fmla="*/ 1340602 h 1346483"/>
              <a:gd name="connsiteX7" fmla="*/ 1210637 w 1785679"/>
              <a:gd name="connsiteY7" fmla="*/ 1346381 h 1346483"/>
              <a:gd name="connsiteX8" fmla="*/ 1554481 w 1785679"/>
              <a:gd name="connsiteY8" fmla="*/ 1094999 h 1346483"/>
              <a:gd name="connsiteX9" fmla="*/ 1785637 w 1785679"/>
              <a:gd name="connsiteY9" fmla="*/ 378416 h 1346483"/>
              <a:gd name="connsiteX10" fmla="*/ 1508250 w 1785679"/>
              <a:gd name="connsiteY10" fmla="*/ 43240 h 134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5679" h="1346483">
                <a:moveTo>
                  <a:pt x="1508250" y="43240"/>
                </a:moveTo>
                <a:cubicBezTo>
                  <a:pt x="1353375" y="12612"/>
                  <a:pt x="1122797" y="-2991"/>
                  <a:pt x="895687" y="476"/>
                </a:cubicBezTo>
                <a:cubicBezTo>
                  <a:pt x="668576" y="-2991"/>
                  <a:pt x="437998" y="12612"/>
                  <a:pt x="283124" y="43240"/>
                </a:cubicBezTo>
                <a:cubicBezTo>
                  <a:pt x="121314" y="75024"/>
                  <a:pt x="-31826" y="245501"/>
                  <a:pt x="5736" y="378416"/>
                </a:cubicBezTo>
                <a:lnTo>
                  <a:pt x="236892" y="1094999"/>
                </a:lnTo>
                <a:cubicBezTo>
                  <a:pt x="288325" y="1263743"/>
                  <a:pt x="337445" y="1363718"/>
                  <a:pt x="580737" y="1346381"/>
                </a:cubicBezTo>
                <a:cubicBezTo>
                  <a:pt x="680134" y="1339446"/>
                  <a:pt x="791666" y="1338291"/>
                  <a:pt x="895687" y="1340602"/>
                </a:cubicBezTo>
                <a:cubicBezTo>
                  <a:pt x="999707" y="1338868"/>
                  <a:pt x="1111240" y="1339446"/>
                  <a:pt x="1210637" y="1346381"/>
                </a:cubicBezTo>
                <a:cubicBezTo>
                  <a:pt x="1453928" y="1363718"/>
                  <a:pt x="1503049" y="1263743"/>
                  <a:pt x="1554481" y="1094999"/>
                </a:cubicBezTo>
                <a:lnTo>
                  <a:pt x="1785637" y="378416"/>
                </a:lnTo>
                <a:cubicBezTo>
                  <a:pt x="1823200" y="245501"/>
                  <a:pt x="1670059" y="75024"/>
                  <a:pt x="1508250" y="43240"/>
                </a:cubicBezTo>
                <a:close/>
              </a:path>
            </a:pathLst>
          </a:custGeom>
          <a:solidFill>
            <a:srgbClr val="BFB3A7"/>
          </a:solidFill>
          <a:ln w="5776" cap="flat">
            <a:solidFill>
              <a:srgbClr val="BFB3A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18</a:t>
            </a:fld>
            <a:endParaRPr lang="fr-F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C3D0C-AAF2-4A9A-83F1-407E46F89EFB}"/>
              </a:ext>
            </a:extLst>
          </p:cNvPr>
          <p:cNvSpPr txBox="1"/>
          <p:nvPr/>
        </p:nvSpPr>
        <p:spPr>
          <a:xfrm>
            <a:off x="457200" y="1056045"/>
            <a:ext cx="680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1A72"/>
                </a:solidFill>
                <a:latin typeface="+mn-lt"/>
              </a:rPr>
              <a:t>Skills for Engineering Practice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1680C-ED2F-4302-9499-E9A37BC5A7DF}"/>
              </a:ext>
            </a:extLst>
          </p:cNvPr>
          <p:cNvSpPr txBox="1"/>
          <p:nvPr/>
        </p:nvSpPr>
        <p:spPr>
          <a:xfrm>
            <a:off x="632578" y="1860113"/>
            <a:ext cx="40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2</a:t>
            </a:r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BD94D51-D873-46F3-AECD-A712DBDCACCD}"/>
              </a:ext>
            </a:extLst>
          </p:cNvPr>
          <p:cNvSpPr>
            <a:spLocks/>
          </p:cNvSpPr>
          <p:nvPr/>
        </p:nvSpPr>
        <p:spPr bwMode="auto">
          <a:xfrm rot="470941">
            <a:off x="3248618" y="4193750"/>
            <a:ext cx="3093908" cy="2464537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rgbClr val="0A1A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8" name="Group 29">
            <a:extLst>
              <a:ext uri="{FF2B5EF4-FFF2-40B4-BE49-F238E27FC236}">
                <a16:creationId xmlns:a16="http://schemas.microsoft.com/office/drawing/2014/main" id="{3DBC9BA6-1567-4515-AEED-FF64461DAE4B}"/>
              </a:ext>
            </a:extLst>
          </p:cNvPr>
          <p:cNvGrpSpPr/>
          <p:nvPr/>
        </p:nvGrpSpPr>
        <p:grpSpPr>
          <a:xfrm rot="470941">
            <a:off x="3331410" y="4762773"/>
            <a:ext cx="2941487" cy="1240751"/>
            <a:chOff x="911314" y="1822937"/>
            <a:chExt cx="2306669" cy="1009826"/>
          </a:xfrm>
          <a:solidFill>
            <a:srgbClr val="9B8D7A"/>
          </a:solidFill>
        </p:grpSpPr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F90836EC-05ED-4D46-BBF9-B9533EB57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0B0F1137-0B03-42CA-A587-2E4C75607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0E216C-3984-4D82-9BA1-7E5982919CD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5094" y1="50387" x2="56000" y2="50222"/>
                        <a14:foregroundMark x1="51111" y1="51111" x2="52116" y2="50928"/>
                        <a14:foregroundMark x1="62817" y1="35650" x2="63001" y2="35890"/>
                        <a14:foregroundMark x1="58667" y1="30222" x2="58963" y2="30608"/>
                        <a14:backgroundMark x1="59556" y1="30222" x2="58667" y2="29778"/>
                        <a14:backgroundMark x1="61778" y1="32889" x2="61333" y2="34222"/>
                        <a14:backgroundMark x1="61333" y1="34222" x2="61333" y2="34222"/>
                        <a14:backgroundMark x1="61333" y1="34667" x2="62222" y2="36000"/>
                        <a14:backgroundMark x1="64000" y1="36889" x2="64000" y2="36889"/>
                        <a14:backgroundMark x1="64444" y1="38222" x2="64000" y2="36889"/>
                        <a14:backgroundMark x1="58667" y1="30667" x2="59111" y2="32889"/>
                        <a14:backgroundMark x1="63556" y1="36000" x2="63111" y2="38222"/>
                        <a14:backgroundMark x1="51556" y1="48000" x2="51556" y2="49333"/>
                        <a14:backgroundMark x1="52000" y1="51111" x2="53333" y2="51111"/>
                        <a14:backgroundMark x1="55556" y1="51111" x2="53333" y2="51111"/>
                        <a14:backgroundMark x1="51111" y1="51111" x2="51111" y2="5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524" y="3030185"/>
            <a:ext cx="1204949" cy="1204949"/>
          </a:xfrm>
          <a:prstGeom prst="rect">
            <a:avLst/>
          </a:prstGeom>
        </p:spPr>
      </p:pic>
      <p:pic>
        <p:nvPicPr>
          <p:cNvPr id="3076" name="Picture 4" descr="Teamwork concept logo team work icon on white Vector Image">
            <a:extLst>
              <a:ext uri="{FF2B5EF4-FFF2-40B4-BE49-F238E27FC236}">
                <a16:creationId xmlns:a16="http://schemas.microsoft.com/office/drawing/2014/main" id="{51121E6A-B25F-4FA4-8E6E-7A04DB88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1900" y1="33241" x2="61900" y2="33241"/>
                        <a14:foregroundMark x1="35200" y1="32593" x2="35200" y2="32593"/>
                        <a14:foregroundMark x1="51000" y1="31852" x2="51000" y2="31852"/>
                        <a14:foregroundMark x1="54200" y1="27963" x2="54200" y2="27963"/>
                        <a14:foregroundMark x1="50000" y1="25926" x2="50000" y2="25926"/>
                        <a14:foregroundMark x1="45200" y1="27222" x2="45200" y2="2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7670">
            <a:off x="2690789" y="1468814"/>
            <a:ext cx="1950633" cy="210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B24ED5F-68E5-4467-BF51-445E9643F8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79872" l="5300" r="94700">
                        <a14:foregroundMark x1="5300" y1="56282" x2="7100" y2="65128"/>
                        <a14:foregroundMark x1="9200" y1="58462" x2="9600" y2="58462"/>
                        <a14:foregroundMark x1="7500" y1="49487" x2="7500" y2="49487"/>
                        <a14:foregroundMark x1="12600" y1="49872" x2="12600" y2="49872"/>
                        <a14:foregroundMark x1="19200" y1="53333" x2="19200" y2="53333"/>
                        <a14:foregroundMark x1="24500" y1="45256" x2="24500" y2="45256"/>
                        <a14:foregroundMark x1="26400" y1="49103" x2="26400" y2="49103"/>
                        <a14:foregroundMark x1="23600" y1="34359" x2="23600" y2="34359"/>
                        <a14:foregroundMark x1="48800" y1="10128" x2="48800" y2="10128"/>
                        <a14:foregroundMark x1="28400" y1="61667" x2="28400" y2="61667"/>
                        <a14:foregroundMark x1="33600" y1="42179" x2="33600" y2="42179"/>
                        <a14:foregroundMark x1="35600" y1="47564" x2="35600" y2="47564"/>
                        <a14:foregroundMark x1="35600" y1="58590" x2="35600" y2="58590"/>
                        <a14:foregroundMark x1="33700" y1="73205" x2="33700" y2="73205"/>
                        <a14:foregroundMark x1="52900" y1="79872" x2="52900" y2="79872"/>
                        <a14:foregroundMark x1="45800" y1="46026" x2="45800" y2="46026"/>
                        <a14:foregroundMark x1="41800" y1="45769" x2="41800" y2="45769"/>
                        <a14:foregroundMark x1="56800" y1="41795" x2="56800" y2="41795"/>
                        <a14:foregroundMark x1="62900" y1="50000" x2="62900" y2="50000"/>
                        <a14:foregroundMark x1="66100" y1="45897" x2="66100" y2="45897"/>
                        <a14:foregroundMark x1="71500" y1="47051" x2="71500" y2="47051"/>
                        <a14:foregroundMark x1="72500" y1="33077" x2="72500" y2="33077"/>
                        <a14:foregroundMark x1="79800" y1="34872" x2="79800" y2="34872"/>
                        <a14:foregroundMark x1="78900" y1="30513" x2="78900" y2="30513"/>
                        <a14:foregroundMark x1="83000" y1="33333" x2="83000" y2="33333"/>
                        <a14:foregroundMark x1="89300" y1="33462" x2="89300" y2="33462"/>
                        <a14:foregroundMark x1="94700" y1="36923" x2="94700" y2="36923"/>
                        <a14:foregroundMark x1="91000" y1="22821" x2="91000" y2="22821"/>
                      </a14:backgroundRemoval>
                    </a14:imgEffect>
                  </a14:imgLayer>
                </a14:imgProps>
              </a:ext>
            </a:extLst>
          </a:blip>
          <a:srcRect t="7408" b="16975"/>
          <a:stretch/>
        </p:blipFill>
        <p:spPr>
          <a:xfrm rot="2457882">
            <a:off x="4839370" y="2038676"/>
            <a:ext cx="1193048" cy="703682"/>
          </a:xfrm>
          <a:prstGeom prst="rect">
            <a:avLst/>
          </a:prstGeom>
        </p:spPr>
      </p:pic>
      <p:pic>
        <p:nvPicPr>
          <p:cNvPr id="3080" name="Picture 8" descr="C++ logo vector (.EPS) - Anthon Code">
            <a:extLst>
              <a:ext uri="{FF2B5EF4-FFF2-40B4-BE49-F238E27FC236}">
                <a16:creationId xmlns:a16="http://schemas.microsoft.com/office/drawing/2014/main" id="{BAABC9EC-8C9F-454A-9CC3-890502F7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604" y="3648460"/>
            <a:ext cx="1485047" cy="70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4AB98AA-C615-4F40-9E7B-6A07FB6CE1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727" b="90000" l="10000" r="90000">
                        <a14:foregroundMark x1="57778" y1="7727" x2="57333" y2="8939"/>
                        <a14:foregroundMark x1="37667" y1="73333" x2="37222" y2="77879"/>
                        <a14:foregroundMark x1="37000" y1="73333" x2="34889" y2="76515"/>
                        <a14:foregroundMark x1="36333" y1="75152" x2="30778" y2="72121"/>
                        <a14:foregroundMark x1="30778" y1="72121" x2="38778" y2="78182"/>
                        <a14:foregroundMark x1="38778" y1="78182" x2="39111" y2="78636"/>
                        <a14:foregroundMark x1="39667" y1="78636" x2="31667" y2="77727"/>
                        <a14:foregroundMark x1="31667" y1="77727" x2="48111" y2="80152"/>
                        <a14:foregroundMark x1="48111" y1="80152" x2="67444" y2="77879"/>
                        <a14:foregroundMark x1="67444" y1="77879" x2="67667" y2="73030"/>
                        <a14:foregroundMark x1="73222" y1="71364" x2="32889" y2="70909"/>
                        <a14:foregroundMark x1="32889" y1="70909" x2="38667" y2="85606"/>
                        <a14:foregroundMark x1="38667" y1="85606" x2="65889" y2="86212"/>
                        <a14:foregroundMark x1="65889" y1="86212" x2="72444" y2="82727"/>
                        <a14:foregroundMark x1="72444" y1="82727" x2="71222" y2="72879"/>
                        <a14:foregroundMark x1="70222" y1="74697" x2="71111" y2="82576"/>
                        <a14:foregroundMark x1="71778" y1="78030" x2="68778" y2="83636"/>
                        <a14:foregroundMark x1="67778" y1="75152" x2="59778" y2="76061"/>
                        <a14:foregroundMark x1="59778" y1="76061" x2="62667" y2="78485"/>
                        <a14:foregroundMark x1="63222" y1="73485" x2="47111" y2="76667"/>
                        <a14:foregroundMark x1="47111" y1="76667" x2="47444" y2="76970"/>
                        <a14:foregroundMark x1="52111" y1="72273" x2="34111" y2="76970"/>
                        <a14:foregroundMark x1="34111" y1="76970" x2="33889" y2="77727"/>
                        <a14:foregroundMark x1="41778" y1="78030" x2="36333" y2="80909"/>
                        <a14:foregroundMark x1="36333" y1="80909" x2="29667" y2="81667"/>
                        <a14:foregroundMark x1="29667" y1="81667" x2="29667" y2="81667"/>
                        <a14:foregroundMark x1="30222" y1="76970" x2="38333" y2="83939"/>
                        <a14:foregroundMark x1="38333" y1="83939" x2="36889" y2="81364"/>
                        <a14:foregroundMark x1="40556" y1="73485" x2="31444" y2="69697"/>
                        <a14:foregroundMark x1="31444" y1="69697" x2="31222" y2="69697"/>
                        <a14:foregroundMark x1="38444" y1="70455" x2="35556" y2="71061"/>
                        <a14:foregroundMark x1="42889" y1="68182" x2="37333" y2="69545"/>
                        <a14:foregroundMark x1="37333" y1="69545" x2="42556" y2="72273"/>
                        <a14:foregroundMark x1="72333" y1="72273" x2="72444" y2="74394"/>
                      </a14:backgroundRemoval>
                    </a14:imgEffect>
                  </a14:imgLayer>
                </a14:imgProps>
              </a:ext>
            </a:extLst>
          </a:blip>
          <a:srcRect b="32502"/>
          <a:stretch/>
        </p:blipFill>
        <p:spPr>
          <a:xfrm>
            <a:off x="2873140" y="3756717"/>
            <a:ext cx="895443" cy="443231"/>
          </a:xfrm>
          <a:prstGeom prst="rect">
            <a:avLst/>
          </a:prstGeom>
        </p:spPr>
      </p:pic>
      <p:pic>
        <p:nvPicPr>
          <p:cNvPr id="53" name="Picture 4" descr="Flutter Logo Vector (SVG, PDF, Ai, EPS, CDR) Free Download - Logowik.com">
            <a:extLst>
              <a:ext uri="{FF2B5EF4-FFF2-40B4-BE49-F238E27FC236}">
                <a16:creationId xmlns:a16="http://schemas.microsoft.com/office/drawing/2014/main" id="{219013D3-FF32-4241-8F35-7DCF04A8B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00" b="90000" l="9931" r="89954">
                        <a14:foregroundMark x1="60739" y1="8000" x2="60739" y2="8000"/>
                        <a14:foregroundMark x1="62240" y1="8000" x2="62240" y2="8000"/>
                        <a14:foregroundMark x1="56120" y1="52769" x2="56467" y2="55846"/>
                        <a14:foregroundMark x1="51386" y1="66769" x2="50924" y2="84462"/>
                        <a14:foregroundMark x1="58314" y1="78615" x2="60393" y2="84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7064">
            <a:off x="4528738" y="3000944"/>
            <a:ext cx="667368" cy="50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5B6B1E9-F1B1-49F5-8D3C-7296E11156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00" b="95300" l="4400" r="95100">
                        <a14:foregroundMark x1="39200" y1="13300" x2="67538" y2="13456"/>
                        <a14:foregroundMark x1="56500" y1="6100" x2="50100" y2="5500"/>
                        <a14:foregroundMark x1="66400" y1="13300" x2="66800" y2="12800"/>
                        <a14:foregroundMark x1="71500" y1="29500" x2="52300" y2="20400"/>
                        <a14:foregroundMark x1="67500" y1="12700" x2="68046" y2="13012"/>
                        <a14:foregroundMark x1="77300" y1="40800" x2="67800" y2="35800"/>
                        <a14:foregroundMark x1="67800" y1="35800" x2="66300" y2="44600"/>
                        <a14:foregroundMark x1="66300" y1="44600" x2="74600" y2="39500"/>
                        <a14:foregroundMark x1="74600" y1="39500" x2="72400" y2="37600"/>
                        <a14:foregroundMark x1="68900" y1="41800" x2="57300" y2="37000"/>
                        <a14:foregroundMark x1="57300" y1="37000" x2="66700" y2="52700"/>
                        <a14:foregroundMark x1="66700" y1="52700" x2="63400" y2="39600"/>
                        <a14:foregroundMark x1="63400" y1="39600" x2="52100" y2="35900"/>
                        <a14:foregroundMark x1="79900" y1="46200" x2="73900" y2="52100"/>
                        <a14:foregroundMark x1="73900" y1="52100" x2="81600" y2="57800"/>
                        <a14:foregroundMark x1="81600" y1="57800" x2="80200" y2="45600"/>
                        <a14:foregroundMark x1="80200" y1="45600" x2="75300" y2="42800"/>
                        <a14:foregroundMark x1="90400" y1="53700" x2="73000" y2="64000"/>
                        <a14:foregroundMark x1="73000" y1="64000" x2="69600" y2="61600"/>
                        <a14:foregroundMark x1="49400" y1="16000" x2="45400" y2="17300"/>
                        <a14:foregroundMark x1="38500" y1="17800" x2="29900" y2="17800"/>
                        <a14:foregroundMark x1="94000" y1="53700" x2="95100" y2="64600"/>
                        <a14:foregroundMark x1="89200" y1="69100" x2="69900" y2="61500"/>
                        <a14:foregroundMark x1="69900" y1="61500" x2="59100" y2="48800"/>
                        <a14:foregroundMark x1="59100" y1="48800" x2="59000" y2="48100"/>
                        <a14:foregroundMark x1="59100" y1="46900" x2="40400" y2="27500"/>
                        <a14:foregroundMark x1="40400" y1="27500" x2="40100" y2="26900"/>
                        <a14:foregroundMark x1="61300" y1="26700" x2="38600" y2="23800"/>
                        <a14:foregroundMark x1="74000" y1="28100" x2="87600" y2="47600"/>
                        <a14:foregroundMark x1="88100" y1="60800" x2="85500" y2="74800"/>
                        <a14:foregroundMark x1="85500" y1="74800" x2="84500" y2="74800"/>
                        <a14:foregroundMark x1="83700" y1="71600" x2="67300" y2="69000"/>
                        <a14:foregroundMark x1="57000" y1="17600" x2="50400" y2="17000"/>
                        <a14:foregroundMark x1="60900" y1="17100" x2="64200" y2="18200"/>
                        <a14:foregroundMark x1="38600" y1="33900" x2="34800" y2="30400"/>
                        <a14:foregroundMark x1="31900" y1="24700" x2="27700" y2="23400"/>
                        <a14:foregroundMark x1="21000" y1="18800" x2="21900" y2="18800"/>
                        <a14:foregroundMark x1="15700" y1="35000" x2="15000" y2="48600"/>
                        <a14:foregroundMark x1="12300" y1="52100" x2="14000" y2="65800"/>
                        <a14:foregroundMark x1="18700" y1="63800" x2="16400" y2="44500"/>
                        <a14:foregroundMark x1="16200" y1="27900" x2="11500" y2="43300"/>
                        <a14:foregroundMark x1="9500" y1="48800" x2="8400" y2="59300"/>
                        <a14:foregroundMark x1="33300" y1="17000" x2="37200" y2="16200"/>
                        <a14:foregroundMark x1="4400" y1="54700" x2="4400" y2="57700"/>
                        <a14:foregroundMark x1="56200" y1="95300" x2="65500" y2="95300"/>
                        <a14:backgroundMark x1="71200" y1="14400" x2="69653" y2="13845"/>
                        <a14:backgroundMark x1="72055" y1="12449" x2="71800" y2="12500"/>
                        <a14:backgroundMark x1="74200" y1="14200" x2="77300" y2="15800"/>
                        <a14:backgroundMark x1="74700" y1="14300" x2="71700" y2="13000"/>
                        <a14:backgroundMark x1="75700" y1="13800" x2="74100" y2="13900"/>
                        <a14:backgroundMark x1="71700" y1="13100" x2="72100" y2="13900"/>
                        <a14:backgroundMark x1="69000" y1="12800" x2="71200" y2="14900"/>
                        <a14:backgroundMark x1="70400" y1="14700" x2="68300" y2="13200"/>
                        <a14:backgroundMark x1="68400" y1="12600" x2="70500" y2="13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21849">
            <a:off x="5047517" y="3216509"/>
            <a:ext cx="349562" cy="349562"/>
          </a:xfrm>
          <a:prstGeom prst="rect">
            <a:avLst/>
          </a:prstGeom>
        </p:spPr>
      </p:pic>
      <p:pic>
        <p:nvPicPr>
          <p:cNvPr id="3082" name="Picture 10" descr="Arduino, official, logo Free Icon - Icon-Icons.com">
            <a:extLst>
              <a:ext uri="{FF2B5EF4-FFF2-40B4-BE49-F238E27FC236}">
                <a16:creationId xmlns:a16="http://schemas.microsoft.com/office/drawing/2014/main" id="{8B6A717D-4B76-4542-8F90-1A91A8D3A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41" b="98919" l="368" r="97059">
                        <a14:foregroundMark x1="16176" y1="8649" x2="16176" y2="8649"/>
                        <a14:foregroundMark x1="26668" y1="9032" x2="36765" y2="11351"/>
                        <a14:foregroundMark x1="46324" y1="22703" x2="48162" y2="41081"/>
                        <a14:foregroundMark x1="50735" y1="28108" x2="61029" y2="18378"/>
                        <a14:foregroundMark x1="68015" y1="4865" x2="76103" y2="7027"/>
                        <a14:foregroundMark x1="91519" y1="15863" x2="96691" y2="32973"/>
                        <a14:foregroundMark x1="94485" y1="48649" x2="90809" y2="50811"/>
                        <a14:foregroundMark x1="81985" y1="58378" x2="62868" y2="61622"/>
                        <a14:foregroundMark x1="62500" y1="56757" x2="52941" y2="45405"/>
                        <a14:foregroundMark x1="47794" y1="38378" x2="41176" y2="59459"/>
                        <a14:foregroundMark x1="40441" y1="53514" x2="27941" y2="59459"/>
                        <a14:foregroundMark x1="15847" y1="61332" x2="8456" y2="52973"/>
                        <a14:foregroundMark x1="2574" y1="22162" x2="10294" y2="17838"/>
                        <a14:foregroundMark x1="6618" y1="30270" x2="6250" y2="41622"/>
                        <a14:foregroundMark x1="23529" y1="35135" x2="31618" y2="35135"/>
                        <a14:foregroundMark x1="21324" y1="33514" x2="20956" y2="33514"/>
                        <a14:foregroundMark x1="18750" y1="30811" x2="26103" y2="32973"/>
                        <a14:foregroundMark x1="75368" y1="31892" x2="75368" y2="41081"/>
                        <a14:foregroundMark x1="3352" y1="98936" x2="3309" y2="99459"/>
                        <a14:foregroundMark x1="17279" y1="7027" x2="18382" y2="7027"/>
                        <a14:foregroundMark x1="56985" y1="18378" x2="61397" y2="14054"/>
                        <a14:foregroundMark x1="92289" y1="15160" x2="93750" y2="18919"/>
                        <a14:foregroundMark x1="75735" y1="25405" x2="75735" y2="25405"/>
                        <a14:foregroundMark x1="95301" y1="5245" x2="95491" y2="6781"/>
                        <a14:foregroundMark x1="26471" y1="3784" x2="25000" y2="2703"/>
                        <a14:foregroundMark x1="25368" y1="541" x2="29412" y2="7568"/>
                        <a14:backgroundMark x1="29779" y1="16216" x2="25735" y2="16216"/>
                        <a14:backgroundMark x1="98529" y1="79459" x2="12868" y2="72432"/>
                        <a14:backgroundMark x1="12868" y1="72432" x2="11029" y2="72973"/>
                        <a14:backgroundMark x1="97794" y1="80541" x2="18015" y2="84865"/>
                        <a14:backgroundMark x1="18015" y1="84865" x2="60294" y2="96757"/>
                        <a14:backgroundMark x1="68015" y1="95135" x2="9926" y2="95135"/>
                        <a14:backgroundMark x1="2574" y1="77297" x2="7353" y2="94054"/>
                        <a14:backgroundMark x1="11029" y1="85946" x2="9926" y2="87027"/>
                        <a14:backgroundMark x1="18382" y1="96216" x2="2206" y2="93514"/>
                        <a14:backgroundMark x1="2574" y1="95135" x2="2941" y2="96216"/>
                        <a14:backgroundMark x1="4779" y1="90811" x2="3309" y2="98919"/>
                        <a14:backgroundMark x1="95221" y1="7027" x2="97059" y2="10811"/>
                        <a14:backgroundMark x1="96324" y1="2703" x2="95588" y2="5405"/>
                        <a14:backgroundMark x1="96324" y1="1622" x2="95221" y2="3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1459">
            <a:off x="3688342" y="3149228"/>
            <a:ext cx="677627" cy="46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9AE84-3E40-4EB4-86C8-BCA61E33C8FE}"/>
              </a:ext>
            </a:extLst>
          </p:cNvPr>
          <p:cNvSpPr txBox="1"/>
          <p:nvPr/>
        </p:nvSpPr>
        <p:spPr>
          <a:xfrm rot="20116892">
            <a:off x="3734757" y="3318233"/>
            <a:ext cx="121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979C"/>
                </a:solidFill>
                <a:latin typeface="+mn-lt"/>
              </a:rPr>
              <a:t>Arduino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ABA0A-57E9-42E6-A40F-BBC6AEB35037}"/>
              </a:ext>
            </a:extLst>
          </p:cNvPr>
          <p:cNvSpPr txBox="1"/>
          <p:nvPr/>
        </p:nvSpPr>
        <p:spPr>
          <a:xfrm rot="20063073">
            <a:off x="4149034" y="2955823"/>
            <a:ext cx="389953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b="1" dirty="0">
                <a:solidFill>
                  <a:srgbClr val="00979C"/>
                </a:solidFill>
                <a:latin typeface="+mn-lt"/>
              </a:rPr>
              <a:t>TM</a:t>
            </a:r>
          </a:p>
        </p:txBody>
      </p:sp>
      <p:pic>
        <p:nvPicPr>
          <p:cNvPr id="3088" name="Picture 16" descr="Patience icon simple element Royalty Free Vector Image">
            <a:extLst>
              <a:ext uri="{FF2B5EF4-FFF2-40B4-BE49-F238E27FC236}">
                <a16:creationId xmlns:a16="http://schemas.microsoft.com/office/drawing/2014/main" id="{715B8FAC-8351-48F2-824E-F1684B47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3700" y1="44167" x2="43700" y2="44167"/>
                        <a14:foregroundMark x1="48000" y1="39352" x2="48000" y2="39352"/>
                        <a14:foregroundMark x1="48500" y1="36204" x2="48500" y2="36204"/>
                        <a14:foregroundMark x1="53300" y1="40648" x2="53300" y2="40648"/>
                        <a14:foregroundMark x1="44400" y1="40556" x2="44400" y2="40556"/>
                        <a14:foregroundMark x1="49100" y1="45000" x2="49100" y2="45000"/>
                        <a14:foregroundMark x1="48700" y1="46481" x2="48700" y2="46481"/>
                        <a14:foregroundMark x1="48000" y1="46296" x2="48000" y2="46296"/>
                        <a14:backgroundMark x1="48500" y1="46296" x2="48000" y2="4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066" y="2319209"/>
            <a:ext cx="2740282" cy="285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8" descr="229 Perseverance logo Vector Images, Perseverance logo Illustrations |  Depositphotos">
            <a:extLst>
              <a:ext uri="{FF2B5EF4-FFF2-40B4-BE49-F238E27FC236}">
                <a16:creationId xmlns:a16="http://schemas.microsoft.com/office/drawing/2014/main" id="{00F9B4DF-1022-45C7-A7B9-CB664A24A8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80704" y="9829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229 Perseverance logo Vector Images, Perseverance logo Illustrations |  Depositphotos">
            <a:extLst>
              <a:ext uri="{FF2B5EF4-FFF2-40B4-BE49-F238E27FC236}">
                <a16:creationId xmlns:a16="http://schemas.microsoft.com/office/drawing/2014/main" id="{160A53BF-FF2E-44E5-B525-0E2B41ADD2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9A2EC-61CC-4183-9192-9F45ECE0EE76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8000" y1="41500" x2="38000" y2="41500"/>
                        <a14:foregroundMark x1="59833" y1="45167" x2="59833" y2="45167"/>
                        <a14:foregroundMark x1="59667" y1="50500" x2="59667" y2="50500"/>
                        <a14:foregroundMark x1="56000" y1="41500" x2="56000" y2="41500"/>
                        <a14:foregroundMark x1="55000" y1="55167" x2="55000" y2="55167"/>
                        <a14:foregroundMark x1="51833" y1="60167" x2="51833" y2="60167"/>
                        <a14:foregroundMark x1="65833" y1="55833" x2="65833" y2="55833"/>
                        <a14:foregroundMark x1="61333" y1="59000" x2="61333" y2="59000"/>
                        <a14:foregroundMark x1="63000" y1="62500" x2="63000" y2="62500"/>
                        <a14:foregroundMark x1="43167" y1="62167" x2="43167" y2="62167"/>
                        <a14:foregroundMark x1="45667" y1="61667" x2="45667" y2="61667"/>
                        <a14:foregroundMark x1="46167" y1="62500" x2="46167" y2="6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1018" y="3450778"/>
            <a:ext cx="879306" cy="879306"/>
          </a:xfrm>
          <a:prstGeom prst="rect">
            <a:avLst/>
          </a:prstGeom>
        </p:spPr>
      </p:pic>
      <p:pic>
        <p:nvPicPr>
          <p:cNvPr id="3094" name="Picture 22" descr="Analysis Icon Flat Style Research Symbol Stock Vector (Royalty Free)  1282233739">
            <a:extLst>
              <a:ext uri="{FF2B5EF4-FFF2-40B4-BE49-F238E27FC236}">
                <a16:creationId xmlns:a16="http://schemas.microsoft.com/office/drawing/2014/main" id="{C63DF664-51F4-487F-81C3-75E9D7144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8846" y1="39643" x2="48846" y2="39643"/>
                        <a14:foregroundMark x1="44615" y1="27857" x2="44615" y2="2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594" y="3981796"/>
            <a:ext cx="426452" cy="45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omputer Icons Share icon Evaluation, others, text, logo, human png |  PNGWing">
            <a:extLst>
              <a:ext uri="{FF2B5EF4-FFF2-40B4-BE49-F238E27FC236}">
                <a16:creationId xmlns:a16="http://schemas.microsoft.com/office/drawing/2014/main" id="{4AFD14DD-FE20-46F8-8E1E-B7D22103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4102" b="97461" l="10000" r="90000">
                        <a14:foregroundMark x1="36630" y1="35352" x2="36630" y2="36914"/>
                        <a14:foregroundMark x1="50000" y1="25000" x2="50000" y2="25000"/>
                        <a14:foregroundMark x1="59565" y1="17773" x2="59565" y2="17773"/>
                        <a14:foregroundMark x1="60978" y1="24219" x2="60978" y2="24219"/>
                        <a14:foregroundMark x1="55326" y1="33984" x2="55326" y2="33984"/>
                        <a14:foregroundMark x1="61196" y1="37695" x2="61196" y2="37695"/>
                        <a14:foregroundMark x1="61522" y1="43945" x2="61522" y2="43945"/>
                        <a14:foregroundMark x1="55543" y1="52930" x2="55543" y2="52930"/>
                        <a14:foregroundMark x1="61413" y1="55078" x2="61413" y2="55078"/>
                        <a14:foregroundMark x1="61522" y1="62305" x2="61522" y2="62305"/>
                        <a14:foregroundMark x1="64674" y1="4102" x2="64674" y2="4102"/>
                        <a14:foregroundMark x1="58152" y1="87305" x2="58152" y2="87305"/>
                        <a14:foregroundMark x1="62065" y1="97461" x2="62065" y2="97461"/>
                        <a14:backgroundMark x1="32174" y1="37305" x2="32174" y2="37305"/>
                        <a14:backgroundMark x1="33913" y1="33984" x2="33913" y2="33984"/>
                        <a14:backgroundMark x1="32609" y1="59375" x2="32609" y2="59375"/>
                        <a14:backgroundMark x1="34022" y1="56250" x2="34022" y2="56250"/>
                        <a14:backgroundMark x1="31848" y1="47852" x2="31848" y2="47852"/>
                        <a14:backgroundMark x1="31522" y1="69531" x2="31522" y2="6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180" y="4064232"/>
            <a:ext cx="449733" cy="2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Grey algorithm icon isolated on white background Vector Image">
            <a:extLst>
              <a:ext uri="{FF2B5EF4-FFF2-40B4-BE49-F238E27FC236}">
                <a16:creationId xmlns:a16="http://schemas.microsoft.com/office/drawing/2014/main" id="{1AE57F62-3F5A-4A8E-8E14-C5178432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51700" y1="40833" x2="51700" y2="40833"/>
                        <a14:foregroundMark x1="63800" y1="53056" x2="63800" y2="53056"/>
                        <a14:backgroundMark x1="32900" y1="20833" x2="32900" y2="20833"/>
                        <a14:backgroundMark x1="49600" y1="21019" x2="49600" y2="21019"/>
                        <a14:backgroundMark x1="67200" y1="20185" x2="67200" y2="20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78" y="3653669"/>
            <a:ext cx="448991" cy="48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ite question mark icon - Free white question mark icons">
            <a:extLst>
              <a:ext uri="{FF2B5EF4-FFF2-40B4-BE49-F238E27FC236}">
                <a16:creationId xmlns:a16="http://schemas.microsoft.com/office/drawing/2014/main" id="{CCB9BA5A-7B4F-4413-9EDF-D600EF40E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444" b="96000" l="9778" r="89778">
                        <a14:foregroundMark x1="49778" y1="92000" x2="49778" y2="92000"/>
                        <a14:foregroundMark x1="48000" y1="96000" x2="48000" y2="96000"/>
                        <a14:foregroundMark x1="35556" y1="14222" x2="35556" y2="14222"/>
                        <a14:foregroundMark x1="58222" y1="4444" x2="58222" y2="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09" y="4324021"/>
            <a:ext cx="546253" cy="5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4F4A527-1B86-4971-BC1D-330307E30B97}"/>
              </a:ext>
            </a:extLst>
          </p:cNvPr>
          <p:cNvSpPr txBox="1"/>
          <p:nvPr/>
        </p:nvSpPr>
        <p:spPr>
          <a:xfrm>
            <a:off x="164124" y="6589627"/>
            <a:ext cx="1169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-128"/>
                <a:cs typeface="+mn-cs"/>
              </a:rPr>
              <a:t>ESIB-MDP</a:t>
            </a:r>
          </a:p>
        </p:txBody>
      </p:sp>
    </p:spTree>
    <p:extLst>
      <p:ext uri="{BB962C8B-B14F-4D97-AF65-F5344CB8AC3E}">
        <p14:creationId xmlns:p14="http://schemas.microsoft.com/office/powerpoint/2010/main" val="22596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64" grpId="0" animBg="1"/>
      <p:bldP spid="62" grpId="0" animBg="1"/>
      <p:bldP spid="61" grpId="0" animBg="1"/>
      <p:bldP spid="60" grpId="0" animBg="1"/>
      <p:bldP spid="59" grpId="0" animBg="1"/>
      <p:bldP spid="58" grpId="0" animBg="1"/>
      <p:bldP spid="57" grpId="0" animBg="1"/>
      <p:bldP spid="56" grpId="0" animBg="1"/>
      <p:bldP spid="55" grpId="0" animBg="1"/>
      <p:bldP spid="46" grpId="0" animBg="1"/>
      <p:bldP spid="7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19</a:t>
            </a:fld>
            <a:endParaRPr lang="fr-F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C3D0C-AAF2-4A9A-83F1-407E46F89EFB}"/>
              </a:ext>
            </a:extLst>
          </p:cNvPr>
          <p:cNvSpPr txBox="1"/>
          <p:nvPr/>
        </p:nvSpPr>
        <p:spPr>
          <a:xfrm>
            <a:off x="457200" y="1056045"/>
            <a:ext cx="680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A1A72"/>
                </a:solidFill>
                <a:latin typeface="+mn-lt"/>
              </a:rPr>
              <a:t>Comparison with Alternative Solutions</a:t>
            </a:r>
          </a:p>
        </p:txBody>
      </p:sp>
      <p:sp>
        <p:nvSpPr>
          <p:cNvPr id="9" name="AutoShape 18" descr="229 Perseverance logo Vector Images, Perseverance logo Illustrations |  Depositphotos">
            <a:extLst>
              <a:ext uri="{FF2B5EF4-FFF2-40B4-BE49-F238E27FC236}">
                <a16:creationId xmlns:a16="http://schemas.microsoft.com/office/drawing/2014/main" id="{00F9B4DF-1022-45C7-A7B9-CB664A24A8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80704" y="9829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Google Shape;542;p47">
            <a:extLst>
              <a:ext uri="{FF2B5EF4-FFF2-40B4-BE49-F238E27FC236}">
                <a16:creationId xmlns:a16="http://schemas.microsoft.com/office/drawing/2014/main" id="{F71E6EA9-8C0D-4CB7-B041-4E7BFE785977}"/>
              </a:ext>
            </a:extLst>
          </p:cNvPr>
          <p:cNvSpPr/>
          <p:nvPr/>
        </p:nvSpPr>
        <p:spPr>
          <a:xfrm>
            <a:off x="-32222" y="1517710"/>
            <a:ext cx="1329600" cy="4577374"/>
          </a:xfrm>
          <a:prstGeom prst="rect">
            <a:avLst/>
          </a:prstGeom>
          <a:solidFill>
            <a:srgbClr val="BFB3A7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540;p47">
            <a:extLst>
              <a:ext uri="{FF2B5EF4-FFF2-40B4-BE49-F238E27FC236}">
                <a16:creationId xmlns:a16="http://schemas.microsoft.com/office/drawing/2014/main" id="{9EAF0F8E-3C99-481E-8C87-AC95D8D4046B}"/>
              </a:ext>
            </a:extLst>
          </p:cNvPr>
          <p:cNvSpPr/>
          <p:nvPr/>
        </p:nvSpPr>
        <p:spPr>
          <a:xfrm>
            <a:off x="7844631" y="2076025"/>
            <a:ext cx="1329600" cy="4370100"/>
          </a:xfrm>
          <a:prstGeom prst="rect">
            <a:avLst/>
          </a:prstGeom>
          <a:solidFill>
            <a:srgbClr val="BFB3A7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541;p47">
            <a:extLst>
              <a:ext uri="{FF2B5EF4-FFF2-40B4-BE49-F238E27FC236}">
                <a16:creationId xmlns:a16="http://schemas.microsoft.com/office/drawing/2014/main" id="{631BB4EA-A971-4019-A782-5D7CD8AFF8C9}"/>
              </a:ext>
            </a:extLst>
          </p:cNvPr>
          <p:cNvSpPr/>
          <p:nvPr/>
        </p:nvSpPr>
        <p:spPr>
          <a:xfrm>
            <a:off x="583707" y="2034153"/>
            <a:ext cx="3226293" cy="1165200"/>
          </a:xfrm>
          <a:prstGeom prst="rect">
            <a:avLst/>
          </a:prstGeom>
          <a:solidFill>
            <a:srgbClr val="0A1A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400" kern="0">
              <a:solidFill>
                <a:srgbClr val="0A1A72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B6D44D-C84B-47B2-8178-B49A9595FA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2" b="90931" l="8987" r="90850">
                        <a14:foregroundMark x1="23856" y1="31373" x2="30392" y2="44363"/>
                        <a14:foregroundMark x1="35294" y1="23039" x2="41503" y2="36520"/>
                        <a14:foregroundMark x1="49020" y1="14706" x2="53105" y2="28186"/>
                        <a14:foregroundMark x1="48366" y1="5392" x2="48366" y2="6373"/>
                        <a14:foregroundMark x1="74020" y1="16912" x2="74183" y2="25245"/>
                        <a14:foregroundMark x1="69771" y1="10784" x2="69771" y2="12255"/>
                        <a14:foregroundMark x1="67810" y1="11520" x2="69608" y2="15441"/>
                        <a14:foregroundMark x1="77288" y1="28186" x2="78595" y2="31863"/>
                        <a14:foregroundMark x1="89542" y1="53431" x2="90359" y2="66422"/>
                        <a14:foregroundMark x1="90850" y1="73775" x2="85948" y2="82108"/>
                        <a14:foregroundMark x1="87092" y1="87010" x2="87745" y2="86765"/>
                        <a14:foregroundMark x1="89706" y1="85049" x2="87908" y2="87010"/>
                        <a14:foregroundMark x1="89706" y1="85049" x2="90033" y2="85049"/>
                        <a14:foregroundMark x1="62255" y1="43873" x2="64706" y2="50245"/>
                        <a14:foregroundMark x1="55229" y1="60049" x2="53431" y2="66912"/>
                        <a14:foregroundMark x1="56536" y1="55147" x2="55065" y2="63725"/>
                        <a14:foregroundMark x1="58007" y1="55147" x2="52124" y2="60784"/>
                        <a14:foregroundMark x1="55392" y1="44853" x2="56536" y2="47304"/>
                        <a14:foregroundMark x1="67320" y1="53431" x2="67810" y2="53676"/>
                        <a14:foregroundMark x1="70098" y1="55147" x2="71895" y2="57843"/>
                        <a14:foregroundMark x1="59150" y1="84804" x2="60458" y2="85539"/>
                        <a14:foregroundMark x1="73366" y1="87010" x2="70261" y2="87990"/>
                        <a14:foregroundMark x1="55065" y1="78431" x2="55556" y2="81863"/>
                        <a14:foregroundMark x1="57190" y1="75000" x2="59641" y2="74755"/>
                        <a14:foregroundMark x1="65196" y1="69853" x2="67647" y2="67157"/>
                        <a14:foregroundMark x1="46078" y1="72549" x2="47549" y2="73529"/>
                        <a14:foregroundMark x1="40523" y1="83578" x2="40686" y2="85294"/>
                        <a14:foregroundMark x1="32516" y1="80147" x2="34314" y2="82843"/>
                        <a14:foregroundMark x1="27614" y1="71814" x2="26961" y2="72549"/>
                        <a14:foregroundMark x1="31536" y1="66912" x2="32190" y2="66912"/>
                        <a14:foregroundMark x1="25817" y1="71569" x2="27778" y2="73775"/>
                        <a14:foregroundMark x1="48203" y1="70588" x2="48529" y2="69608"/>
                        <a14:foregroundMark x1="34967" y1="57843" x2="31046" y2="60294"/>
                        <a14:foregroundMark x1="14216" y1="57353" x2="15033" y2="57843"/>
                        <a14:foregroundMark x1="9150" y1="68137" x2="8987" y2="68382"/>
                        <a14:foregroundMark x1="23203" y1="82353" x2="20098" y2="84069"/>
                        <a14:foregroundMark x1="15523" y1="83578" x2="26307" y2="90931"/>
                        <a14:foregroundMark x1="9804" y1="76471" x2="13235" y2="79657"/>
                        <a14:foregroundMark x1="42484" y1="74265" x2="44118" y2="72794"/>
                        <a14:foregroundMark x1="42320" y1="71078" x2="44281" y2="71814"/>
                        <a14:foregroundMark x1="47386" y1="76225" x2="46732" y2="79657"/>
                        <a14:foregroundMark x1="40686" y1="70098" x2="33824" y2="71814"/>
                        <a14:foregroundMark x1="31373" y1="67892" x2="35948" y2="79657"/>
                        <a14:foregroundMark x1="35948" y1="79657" x2="36438" y2="79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272" y="2199013"/>
            <a:ext cx="1100963" cy="73397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C0BABD1-F936-441F-8B13-D2E5D9ECC97D}"/>
              </a:ext>
            </a:extLst>
          </p:cNvPr>
          <p:cNvSpPr txBox="1"/>
          <p:nvPr/>
        </p:nvSpPr>
        <p:spPr>
          <a:xfrm>
            <a:off x="1711235" y="2159405"/>
            <a:ext cx="20368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n-lt"/>
              </a:rPr>
              <a:t>Hybrid controller for PV-Wind-Fuel sources</a:t>
            </a:r>
          </a:p>
        </p:txBody>
      </p:sp>
      <p:sp>
        <p:nvSpPr>
          <p:cNvPr id="35" name="AutoShape 4" descr="Hybrid Solar-Wind Power Generation System Design Guide – Solar Website">
            <a:extLst>
              <a:ext uri="{FF2B5EF4-FFF2-40B4-BE49-F238E27FC236}">
                <a16:creationId xmlns:a16="http://schemas.microsoft.com/office/drawing/2014/main" id="{65AE3493-CF1A-49F9-A8F5-8240F5A719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02643D-09B0-49F3-A7C6-B7C7CEF8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95" y="2608499"/>
            <a:ext cx="3361706" cy="2241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61FCBBA-6B06-448D-BB27-3B4951F33CFE}"/>
              </a:ext>
            </a:extLst>
          </p:cNvPr>
          <p:cNvSpPr txBox="1"/>
          <p:nvPr/>
        </p:nvSpPr>
        <p:spPr>
          <a:xfrm>
            <a:off x="5238794" y="4866960"/>
            <a:ext cx="3339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+mn-lt"/>
              </a:rPr>
              <a:t>Implemented by a team in the electrical department of “</a:t>
            </a:r>
            <a:r>
              <a:rPr lang="en-US" sz="1400" dirty="0" err="1">
                <a:latin typeface="+mn-lt"/>
              </a:rPr>
              <a:t>Millia</a:t>
            </a:r>
            <a:r>
              <a:rPr lang="en-US" sz="1400" dirty="0">
                <a:latin typeface="+mn-lt"/>
              </a:rPr>
              <a:t> Institute of Technology, </a:t>
            </a:r>
            <a:r>
              <a:rPr lang="en-US" sz="1400" dirty="0" err="1">
                <a:latin typeface="+mn-lt"/>
              </a:rPr>
              <a:t>Purnea</a:t>
            </a:r>
            <a:r>
              <a:rPr lang="en-US" sz="1400" dirty="0">
                <a:latin typeface="+mn-lt"/>
              </a:rPr>
              <a:t>, in India”.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885F1-AA09-41E0-9675-1BE466F2C820}"/>
              </a:ext>
            </a:extLst>
          </p:cNvPr>
          <p:cNvSpPr txBox="1"/>
          <p:nvPr/>
        </p:nvSpPr>
        <p:spPr>
          <a:xfrm>
            <a:off x="550096" y="3389090"/>
            <a:ext cx="50321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Both use fuzzy logic algorithm.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Different energy sources.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Significantly higher implementation cost.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D1558-7F23-4463-BEB2-169BFB02B759}"/>
              </a:ext>
            </a:extLst>
          </p:cNvPr>
          <p:cNvSpPr txBox="1"/>
          <p:nvPr/>
        </p:nvSpPr>
        <p:spPr>
          <a:xfrm>
            <a:off x="167754" y="6586241"/>
            <a:ext cx="46052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-128"/>
                <a:cs typeface="+mn-cs"/>
              </a:rPr>
              <a:t>ESIB-MDP</a:t>
            </a:r>
          </a:p>
        </p:txBody>
      </p:sp>
    </p:spTree>
    <p:extLst>
      <p:ext uri="{BB962C8B-B14F-4D97-AF65-F5344CB8AC3E}">
        <p14:creationId xmlns:p14="http://schemas.microsoft.com/office/powerpoint/2010/main" val="19458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657710"/>
            <a:ext cx="8229599" cy="747713"/>
          </a:xfrm>
        </p:spPr>
        <p:txBody>
          <a:bodyPr/>
          <a:lstStyle/>
          <a:p>
            <a:r>
              <a:rPr lang="en-US" b="1" dirty="0">
                <a:solidFill>
                  <a:srgbClr val="0A1A72"/>
                </a:solidFill>
                <a:latin typeface="+mj-lt"/>
              </a:rPr>
              <a:t>Project members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 dirty="0"/>
              <a:t>ESIB-MDP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2</a:t>
            </a:fld>
            <a:endParaRPr lang="fr-FR" altLang="en-US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9E9786CD-B2C3-4145-B53E-7DB6C7165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108113"/>
              </p:ext>
            </p:extLst>
          </p:nvPr>
        </p:nvGraphicFramePr>
        <p:xfrm>
          <a:off x="457200" y="360139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543626394"/>
                    </a:ext>
                  </a:extLst>
                </a:gridCol>
                <a:gridCol w="5314950">
                  <a:extLst>
                    <a:ext uri="{9D8B030D-6E8A-4147-A177-3AD203B41FA5}">
                      <a16:colId xmlns:a16="http://schemas.microsoft.com/office/drawing/2014/main" val="265881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Major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52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Majd</a:t>
                      </a:r>
                      <a:r>
                        <a:rPr lang="en-US" dirty="0"/>
                        <a:t> Abou Assy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 and Communication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88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Elie </a:t>
                      </a:r>
                      <a:r>
                        <a:rPr lang="en-US" dirty="0" err="1"/>
                        <a:t>Nakhle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 and Communication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58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Fouad Saba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 and Communication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6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Joelle Daou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 and Communication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51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Pierre El </a:t>
                      </a:r>
                      <a:r>
                        <a:rPr lang="en-US" dirty="0" err="1"/>
                        <a:t>Hachem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Electrical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3918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AEABE06-E10F-445E-86E5-94CC6E5F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29" y="1377279"/>
            <a:ext cx="3003640" cy="21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9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Fuzzy rules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4125" y="6590810"/>
            <a:ext cx="1071153" cy="365125"/>
          </a:xfrm>
        </p:spPr>
        <p:txBody>
          <a:bodyPr/>
          <a:lstStyle/>
          <a:p>
            <a:r>
              <a:rPr lang="en-US" altLang="en-US" dirty="0"/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173848B-9234-4A37-BAE5-2907F021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7" y="1801690"/>
            <a:ext cx="7526217" cy="43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156B4-55DC-43E9-BDEB-14BF3240EBF4}"/>
              </a:ext>
            </a:extLst>
          </p:cNvPr>
          <p:cNvSpPr txBox="1"/>
          <p:nvPr/>
        </p:nvSpPr>
        <p:spPr>
          <a:xfrm>
            <a:off x="175624" y="726831"/>
            <a:ext cx="6365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A1C72"/>
                </a:solidFill>
                <a:effectLst/>
                <a:uLnTx/>
                <a:uFillTx/>
                <a:latin typeface="Arial"/>
                <a:ea typeface="ＭＳ Ｐゴシック" charset="-128"/>
                <a:cs typeface="+mn-cs"/>
              </a:rPr>
              <a:t>Arduino and python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CB00A4-67ED-4733-9B4C-F94F9AD1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4" y="6581946"/>
            <a:ext cx="1072989" cy="365792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9AC1F8E-8052-418B-AF61-0F97AE1A15DD}"/>
              </a:ext>
            </a:extLst>
          </p:cNvPr>
          <p:cNvSpPr txBox="1">
            <a:spLocks/>
          </p:cNvSpPr>
          <p:nvPr/>
        </p:nvSpPr>
        <p:spPr>
          <a:xfrm>
            <a:off x="1711235" y="6590810"/>
            <a:ext cx="572153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 algn="ctr"/>
            <a:r>
              <a:rPr lang="en-US" sz="1000" b="1" kern="1400" cap="all" spc="25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1E5D7-0B7D-4E3A-8767-A39561107133}"/>
              </a:ext>
            </a:extLst>
          </p:cNvPr>
          <p:cNvSpPr txBox="1"/>
          <p:nvPr/>
        </p:nvSpPr>
        <p:spPr>
          <a:xfrm>
            <a:off x="4396376" y="659081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0025E-8A47-7E48-AA2F-82A25E5E3F97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02C32-C4A1-9085-D982-B9E7D18F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40" y="1530018"/>
            <a:ext cx="5090160" cy="454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383371-AC7F-3939-281D-4A3E67E8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6256"/>
            <a:ext cx="4011168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7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BADBB5-46F8-498C-B83D-7DF2822E69E7}"/>
              </a:ext>
            </a:extLst>
          </p:cNvPr>
          <p:cNvSpPr txBox="1"/>
          <p:nvPr/>
        </p:nvSpPr>
        <p:spPr>
          <a:xfrm>
            <a:off x="336061" y="726831"/>
            <a:ext cx="4818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A1C72"/>
                </a:solidFill>
                <a:effectLst/>
                <a:uLnTx/>
                <a:uFillTx/>
                <a:latin typeface="Arial"/>
                <a:ea typeface="ＭＳ Ｐゴシック" charset="-128"/>
                <a:cs typeface="+mn-cs"/>
              </a:rPr>
              <a:t>Firebase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D342E-778B-405E-93C3-B32F21AB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05" y="3203428"/>
            <a:ext cx="1072989" cy="451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4369F-1767-4940-AD81-5BA94BCD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4" y="6590143"/>
            <a:ext cx="1072989" cy="36579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A18292-F3D9-476B-B633-0B07ADA3840D}"/>
              </a:ext>
            </a:extLst>
          </p:cNvPr>
          <p:cNvSpPr txBox="1">
            <a:spLocks/>
          </p:cNvSpPr>
          <p:nvPr/>
        </p:nvSpPr>
        <p:spPr>
          <a:xfrm>
            <a:off x="1711235" y="6590810"/>
            <a:ext cx="572153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 algn="ctr"/>
            <a:r>
              <a:rPr lang="en-US" sz="1000" b="1" kern="1400" cap="all" spc="25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D74A0-3AAF-4815-BFF3-6B5174385366}"/>
              </a:ext>
            </a:extLst>
          </p:cNvPr>
          <p:cNvSpPr txBox="1"/>
          <p:nvPr/>
        </p:nvSpPr>
        <p:spPr>
          <a:xfrm>
            <a:off x="4396376" y="658241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0025E-8A47-7E48-AA2F-82A25E5E3F97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8661C7-38D4-4491-BBCB-B991E96AF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02" b="5329"/>
          <a:stretch/>
        </p:blipFill>
        <p:spPr>
          <a:xfrm>
            <a:off x="0" y="1412334"/>
            <a:ext cx="9144000" cy="48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7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B4C22B-1C4C-4D76-9BEF-C5DB19C609AD}"/>
              </a:ext>
            </a:extLst>
          </p:cNvPr>
          <p:cNvSpPr txBox="1"/>
          <p:nvPr/>
        </p:nvSpPr>
        <p:spPr>
          <a:xfrm>
            <a:off x="480646" y="680306"/>
            <a:ext cx="4091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A1C72"/>
                </a:solidFill>
                <a:effectLst/>
                <a:uLnTx/>
                <a:uFillTx/>
                <a:latin typeface="Arial"/>
                <a:ea typeface="ＭＳ Ｐゴシック" charset="-128"/>
                <a:cs typeface="+mn-cs"/>
              </a:rPr>
              <a:t>Application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57A57-3541-484B-8E9E-CF38B2EC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743200"/>
            <a:ext cx="5735637" cy="198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1630A2-7394-4E7A-9231-2389898C893A}"/>
              </a:ext>
            </a:extLst>
          </p:cNvPr>
          <p:cNvSpPr txBox="1"/>
          <p:nvPr/>
        </p:nvSpPr>
        <p:spPr>
          <a:xfrm>
            <a:off x="175624" y="658733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ESIB-MDP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F2002-E553-4614-97A5-C04E3423EE6F}"/>
              </a:ext>
            </a:extLst>
          </p:cNvPr>
          <p:cNvSpPr txBox="1"/>
          <p:nvPr/>
        </p:nvSpPr>
        <p:spPr>
          <a:xfrm>
            <a:off x="2286000" y="658733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400" cap="all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FLI CONTROLLER FOR PV APPLICATIONS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3C7E99-940A-43D5-A034-8B4A9D39A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2" t="29901" r="66874" b="13716"/>
          <a:stretch/>
        </p:blipFill>
        <p:spPr>
          <a:xfrm>
            <a:off x="480646" y="1635633"/>
            <a:ext cx="2162542" cy="4542059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B3D866-784E-4039-9775-09AE7E2D9D73}"/>
              </a:ext>
            </a:extLst>
          </p:cNvPr>
          <p:cNvSpPr txBox="1"/>
          <p:nvPr/>
        </p:nvSpPr>
        <p:spPr>
          <a:xfrm>
            <a:off x="4396376" y="658733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0025E-8A47-7E48-AA2F-82A25E5E3F97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40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C5E8DD-6AE6-5205-E273-3E1F5B8F1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7" r="1363" b="5960"/>
          <a:stretch/>
        </p:blipFill>
        <p:spPr>
          <a:xfrm>
            <a:off x="3476694" y="3632662"/>
            <a:ext cx="5667306" cy="28512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50D667-4B66-2521-1132-2BB9F4F9F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85" r="1363" b="6767"/>
          <a:stretch/>
        </p:blipFill>
        <p:spPr>
          <a:xfrm>
            <a:off x="1" y="498764"/>
            <a:ext cx="6242858" cy="2945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F730834-E3E0-A251-8FAC-0F89A180D5F8}"/>
              </a:ext>
            </a:extLst>
          </p:cNvPr>
          <p:cNvSpPr txBox="1">
            <a:spLocks/>
          </p:cNvSpPr>
          <p:nvPr/>
        </p:nvSpPr>
        <p:spPr>
          <a:xfrm>
            <a:off x="164125" y="6590810"/>
            <a:ext cx="107115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fr-FR" altLang="en-US" sz="1000">
                <a:solidFill>
                  <a:prstClr val="white"/>
                </a:solidFill>
                <a:latin typeface="Arial"/>
              </a:rPr>
              <a:t>ESIB-MDP</a:t>
            </a:r>
            <a:endParaRPr lang="fr-FR" altLang="en-US" sz="10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CC231CD-0632-DEFB-8B8B-DA8C45343515}"/>
              </a:ext>
            </a:extLst>
          </p:cNvPr>
          <p:cNvSpPr txBox="1">
            <a:spLocks/>
          </p:cNvSpPr>
          <p:nvPr/>
        </p:nvSpPr>
        <p:spPr>
          <a:xfrm>
            <a:off x="1711235" y="6590810"/>
            <a:ext cx="572153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000" b="1" kern="1400" cap="all" spc="25">
                <a:solidFill>
                  <a:prstClr val="white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sz="800" dirty="0">
              <a:solidFill>
                <a:prstClr val="white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C923514-250E-5DA6-9FBE-327E9CDA335C}"/>
              </a:ext>
            </a:extLst>
          </p:cNvPr>
          <p:cNvSpPr txBox="1">
            <a:spLocks/>
          </p:cNvSpPr>
          <p:nvPr/>
        </p:nvSpPr>
        <p:spPr>
          <a:xfrm>
            <a:off x="7908724" y="6590810"/>
            <a:ext cx="10711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 algn="r">
              <a:defRPr/>
            </a:pPr>
            <a:fld id="{7F40025E-8A47-7E48-AA2F-82A25E5E3F97}" type="slidenum">
              <a:rPr lang="fr-FR" altLang="en-US" sz="1000" smtClean="0">
                <a:solidFill>
                  <a:prstClr val="white"/>
                </a:solidFill>
                <a:latin typeface="Arial"/>
              </a:rPr>
              <a:pPr algn="r">
                <a:defRPr/>
              </a:pPr>
              <a:t>24</a:t>
            </a:fld>
            <a:endParaRPr lang="fr-FR" altLang="en-US" sz="100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4181"/>
            <a:ext cx="8229600" cy="744011"/>
          </a:xfrm>
        </p:spPr>
        <p:txBody>
          <a:bodyPr/>
          <a:lstStyle/>
          <a:p>
            <a:r>
              <a:rPr lang="en-US" sz="2000" dirty="0"/>
              <a:t>2 more weeks for the algorithm</a:t>
            </a:r>
          </a:p>
          <a:p>
            <a:r>
              <a:rPr lang="en-US" sz="2000" dirty="0"/>
              <a:t>Delay in the electric circuit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400" cap="all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FLI CONTROLLER FOR PV APPLICATIONS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0025E-8A47-7E48-AA2F-82A25E5E3F97}" type="slidenum">
              <a:rPr kumimoji="0" lang="fr-F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0388" y="587534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-128"/>
                <a:cs typeface="+mn-cs"/>
              </a:rPr>
              <a:t>Executed Gantt Chart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F018A83-72DF-45AA-B8E6-7783B1D4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03" y="2072164"/>
            <a:ext cx="5184593" cy="37784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43477B-4DD1-4750-8358-0941D0635FAF}"/>
              </a:ext>
            </a:extLst>
          </p:cNvPr>
          <p:cNvCxnSpPr/>
          <p:nvPr/>
        </p:nvCxnSpPr>
        <p:spPr>
          <a:xfrm>
            <a:off x="1979703" y="5850643"/>
            <a:ext cx="51845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0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Societal context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24-hour electricity</a:t>
            </a:r>
          </a:p>
          <a:p>
            <a:pPr marL="457200" lvl="1" indent="0">
              <a:buNone/>
            </a:pPr>
            <a:r>
              <a:rPr lang="en-US" sz="1800" dirty="0"/>
              <a:t>	</a:t>
            </a:r>
          </a:p>
          <a:p>
            <a:r>
              <a:rPr lang="en-US" dirty="0"/>
              <a:t>Economical context</a:t>
            </a:r>
          </a:p>
          <a:p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Minimal cost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Environmental context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lvl="1"/>
            <a:r>
              <a:rPr lang="en-US" dirty="0"/>
              <a:t>The solution turns out to be eco-friendly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ESIB-MDP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400" cap="all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FLI CONTROLLER FOR PV APPLICATIONS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0025E-8A47-7E48-AA2F-82A25E5E3F97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45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53" y="1045187"/>
            <a:ext cx="8229600" cy="476762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An intelligent fuzzy logic design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Effectively choosing the appropriate energy source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Successfully implementing the mobile app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 importance since no prior study has been made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400" cap="all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FLI CONTROLLER FOR PV APPLICATIONS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0025E-8A47-7E48-AA2F-82A25E5E3F97}" type="slidenum">
              <a:rPr kumimoji="0" lang="fr-F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90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Neural Network</a:t>
            </a:r>
          </a:p>
          <a:p>
            <a:pPr lvl="1"/>
            <a:endParaRPr lang="fr-FR" dirty="0"/>
          </a:p>
          <a:p>
            <a:r>
              <a:rPr lang="fr-FR" dirty="0" err="1"/>
              <a:t>Fuzzy</a:t>
            </a:r>
            <a:r>
              <a:rPr lang="fr-FR" dirty="0"/>
              <a:t> Logic </a:t>
            </a:r>
            <a:r>
              <a:rPr lang="fr-FR" dirty="0" err="1"/>
              <a:t>Algorithm</a:t>
            </a:r>
            <a:endParaRPr lang="fr-FR" dirty="0"/>
          </a:p>
          <a:p>
            <a:pPr lvl="1"/>
            <a:r>
              <a:rPr lang="fr-FR" dirty="0" err="1"/>
              <a:t>Increasing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rules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Mobile Application</a:t>
            </a:r>
          </a:p>
          <a:p>
            <a:pPr lvl="1"/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Adding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new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options</a:t>
            </a:r>
          </a:p>
          <a:p>
            <a:pPr lvl="1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400" cap="all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+mn-cs"/>
              </a:rPr>
              <a:t>FLI CONTROLLER FOR PV APPLICATIONS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40025E-8A47-7E48-AA2F-82A25E5E3F97}" type="slidenum">
              <a:rPr kumimoji="0" lang="fr-F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08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EAAB9C5-88EA-4C4E-5DB7-A43637E8D729}"/>
              </a:ext>
            </a:extLst>
          </p:cNvPr>
          <p:cNvSpPr txBox="1">
            <a:spLocks/>
          </p:cNvSpPr>
          <p:nvPr/>
        </p:nvSpPr>
        <p:spPr>
          <a:xfrm>
            <a:off x="164125" y="6590810"/>
            <a:ext cx="107115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fr-FR" altLang="en-US" sz="1000" dirty="0">
                <a:solidFill>
                  <a:prstClr val="white"/>
                </a:solidFill>
                <a:latin typeface="Arial"/>
              </a:rPr>
              <a:t>ESIB-MDP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E68B83-18E9-8C68-C9AD-35ED1AFE872E}"/>
              </a:ext>
            </a:extLst>
          </p:cNvPr>
          <p:cNvSpPr txBox="1">
            <a:spLocks/>
          </p:cNvSpPr>
          <p:nvPr/>
        </p:nvSpPr>
        <p:spPr>
          <a:xfrm>
            <a:off x="1711235" y="6590810"/>
            <a:ext cx="572153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000" b="1" kern="1400" cap="all" spc="25" dirty="0">
                <a:solidFill>
                  <a:prstClr val="white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sz="800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BCBFA5-B1FA-B814-39E2-7D4E999F8788}"/>
              </a:ext>
            </a:extLst>
          </p:cNvPr>
          <p:cNvSpPr txBox="1">
            <a:spLocks/>
          </p:cNvSpPr>
          <p:nvPr/>
        </p:nvSpPr>
        <p:spPr>
          <a:xfrm>
            <a:off x="7908724" y="6590810"/>
            <a:ext cx="10711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 algn="r">
              <a:defRPr/>
            </a:pPr>
            <a:fld id="{7F40025E-8A47-7E48-AA2F-82A25E5E3F97}" type="slidenum">
              <a:rPr lang="fr-FR" altLang="en-US" sz="1000" smtClean="0">
                <a:solidFill>
                  <a:prstClr val="white"/>
                </a:solidFill>
                <a:latin typeface="Arial"/>
              </a:rPr>
              <a:pPr algn="r">
                <a:defRPr/>
              </a:pPr>
              <a:t>29</a:t>
            </a:fld>
            <a:endParaRPr lang="fr-FR" altLang="en-US" sz="10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964675-49BA-53C0-CCBF-0106650E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90E8DB-68D3-5876-69D3-1E40A25F8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4283"/>
            <a:ext cx="8229600" cy="4767626"/>
          </a:xfrm>
        </p:spPr>
        <p:txBody>
          <a:bodyPr/>
          <a:lstStyle/>
          <a:p>
            <a:pPr algn="just"/>
            <a:r>
              <a:rPr lang="en-US" sz="1200" dirty="0">
                <a:solidFill>
                  <a:schemeClr val="tx1"/>
                </a:solidFill>
              </a:rPr>
              <a:t>[1] S. </a:t>
            </a:r>
            <a:r>
              <a:rPr lang="en-US" sz="1200" dirty="0" err="1">
                <a:solidFill>
                  <a:schemeClr val="tx1"/>
                </a:solidFill>
              </a:rPr>
              <a:t>Jaadari</a:t>
            </a:r>
            <a:r>
              <a:rPr lang="en-US" sz="1200" dirty="0">
                <a:solidFill>
                  <a:schemeClr val="tx1"/>
                </a:solidFill>
              </a:rPr>
              <a:t> and H. </a:t>
            </a:r>
            <a:r>
              <a:rPr lang="en-US" sz="1200" dirty="0" err="1">
                <a:solidFill>
                  <a:schemeClr val="tx1"/>
                </a:solidFill>
              </a:rPr>
              <a:t>Battah</a:t>
            </a:r>
            <a:r>
              <a:rPr lang="en-US" sz="1200" dirty="0">
                <a:solidFill>
                  <a:schemeClr val="tx1"/>
                </a:solidFill>
              </a:rPr>
              <a:t>, «Lebanon’s electricity crisis means life under candlelight for some, profits for others,» The World, 22 November 2021. [Online]. Available: </a:t>
            </a:r>
            <a:r>
              <a:rPr lang="en-US" sz="1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https://theworld.org/stories/2021-11-22/lebanon-s-electricity-crisis-means-life-undercandlelight-some-profits-others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[2] «Fuel crisis in Lebanon potential catastrophe for thousands: senior UN official,» United Nations, 17 August 2021. [Online]. Available: </a:t>
            </a:r>
            <a:r>
              <a:rPr lang="en-US" sz="1200" u="sng" dirty="0">
                <a:solidFill>
                  <a:schemeClr val="tx1"/>
                </a:solidFill>
              </a:rPr>
              <a:t>https://news.un.org/en/story/2021/08/1097962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[3] A. Di Carlo et al., «Photovoltaics,» EPJ Web of Conferences, Vols. %1 sur %2246, 2020, n° %1EPJ Web Conf., p. 32, 2020. 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[4] M. </a:t>
            </a:r>
            <a:r>
              <a:rPr lang="en-US" sz="1200" dirty="0" err="1">
                <a:solidFill>
                  <a:schemeClr val="tx1"/>
                </a:solidFill>
              </a:rPr>
              <a:t>Braae</a:t>
            </a:r>
            <a:r>
              <a:rPr lang="en-US" sz="1200" dirty="0">
                <a:solidFill>
                  <a:schemeClr val="tx1"/>
                </a:solidFill>
              </a:rPr>
              <a:t> and D.A. Rutherford, «Theoretical and linguistic aspects of the fuzzy logic controller,» 19 June 1978. [Online]. Available: </a:t>
            </a:r>
            <a:r>
              <a:rPr lang="en-US" sz="1200" u="sng" dirty="0">
                <a:solidFill>
                  <a:schemeClr val="tx1"/>
                </a:solidFill>
              </a:rPr>
              <a:t>https://www.sciencedirect.com/science/article/abs/pii/0005109879900050</a:t>
            </a:r>
            <a:r>
              <a:rPr lang="en-US" sz="1200" dirty="0">
                <a:solidFill>
                  <a:schemeClr val="tx1"/>
                </a:solidFill>
              </a:rPr>
              <a:t>. [Accessed Feb. 10, 2003]. 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[5] L. </a:t>
            </a:r>
            <a:r>
              <a:rPr lang="en-US" sz="1200" dirty="0" err="1">
                <a:solidFill>
                  <a:schemeClr val="tx1"/>
                </a:solidFill>
              </a:rPr>
              <a:t>Scalaberot</a:t>
            </a:r>
            <a:r>
              <a:rPr lang="en-US" sz="1200" dirty="0">
                <a:solidFill>
                  <a:schemeClr val="tx1"/>
                </a:solidFill>
              </a:rPr>
              <a:t> et al., «A relative power-based adaptive hybrid model for DC/AC average inverter efficiency of photovoltaics systems,» 15 April 2018. [Online]. Available: </a:t>
            </a:r>
            <a:r>
              <a:rPr lang="en-US" sz="1200" u="sng" dirty="0">
                <a:solidFill>
                  <a:schemeClr val="tx1"/>
                </a:solidFill>
              </a:rPr>
              <a:t>https://www.sciencedirect.com/science/article/abs/pii/S1364032118303137</a:t>
            </a:r>
            <a:r>
              <a:rPr lang="en-US" sz="1200" dirty="0">
                <a:solidFill>
                  <a:schemeClr val="tx1"/>
                </a:solidFill>
              </a:rPr>
              <a:t>. [Accessed May. 9, 2018]. 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[6] S. </a:t>
            </a:r>
            <a:r>
              <a:rPr lang="en-US" sz="1200" dirty="0" err="1">
                <a:solidFill>
                  <a:schemeClr val="tx1"/>
                </a:solidFill>
              </a:rPr>
              <a:t>Lalouni</a:t>
            </a:r>
            <a:r>
              <a:rPr lang="en-US" sz="1200" dirty="0">
                <a:solidFill>
                  <a:schemeClr val="tx1"/>
                </a:solidFill>
              </a:rPr>
              <a:t> et al., «Modeling and Simulation of a Photovoltaic System Using Fuzzy Logic Controller,» IEEE, 14-16 December 2009. [Online]. Available: </a:t>
            </a:r>
            <a:r>
              <a:rPr lang="en-US" sz="1200" u="sng" dirty="0">
                <a:solidFill>
                  <a:schemeClr val="tx1"/>
                </a:solidFill>
              </a:rPr>
              <a:t>https://ieeexplore.ieee.org/document/5395084</a:t>
            </a:r>
            <a:r>
              <a:rPr lang="en-US" sz="1200" dirty="0">
                <a:solidFill>
                  <a:schemeClr val="tx1"/>
                </a:solidFill>
              </a:rPr>
              <a:t>. [Accessed Jan. 22, 2010]. 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[7] S. </a:t>
            </a:r>
            <a:r>
              <a:rPr lang="en-US" sz="1200" dirty="0" err="1">
                <a:solidFill>
                  <a:schemeClr val="tx1"/>
                </a:solidFill>
              </a:rPr>
              <a:t>Kjaer</a:t>
            </a:r>
            <a:r>
              <a:rPr lang="en-US" sz="1200" dirty="0">
                <a:solidFill>
                  <a:schemeClr val="tx1"/>
                </a:solidFill>
              </a:rPr>
              <a:t> et al., «Design optimization of a single phase inverter for photovoltaic applications,» IEEE, 15-19 June 2003. [Online]. Available: </a:t>
            </a:r>
            <a:r>
              <a:rPr lang="en-US" sz="1200" u="sng" dirty="0">
                <a:solidFill>
                  <a:schemeClr val="tx1"/>
                </a:solidFill>
              </a:rPr>
              <a:t>https://ieeexplore.ieee.org/document/1216616</a:t>
            </a:r>
            <a:r>
              <a:rPr lang="en-US" sz="1200" dirty="0">
                <a:solidFill>
                  <a:schemeClr val="tx1"/>
                </a:solidFill>
              </a:rPr>
              <a:t>. [Accessed Aug. 04, 2003].</a:t>
            </a:r>
          </a:p>
        </p:txBody>
      </p:sp>
    </p:spTree>
    <p:extLst>
      <p:ext uri="{BB962C8B-B14F-4D97-AF65-F5344CB8AC3E}">
        <p14:creationId xmlns:p14="http://schemas.microsoft.com/office/powerpoint/2010/main" val="4983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370BE-4886-47C8-A9BB-ABB300179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 dirty="0"/>
              <a:t>ESIB-MDP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66BFA-34DF-471B-953D-9FFC92B4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25E93-E3EC-4AE0-9CFA-22D3BAB1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3</a:t>
            </a:fld>
            <a:endParaRPr lang="fr-FR" alt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696185-04C5-4CD2-A82C-BB2C8441723E}"/>
              </a:ext>
            </a:extLst>
          </p:cNvPr>
          <p:cNvGrpSpPr/>
          <p:nvPr/>
        </p:nvGrpSpPr>
        <p:grpSpPr>
          <a:xfrm>
            <a:off x="1179718" y="776665"/>
            <a:ext cx="5821158" cy="958096"/>
            <a:chOff x="4753009" y="790578"/>
            <a:chExt cx="5621924" cy="9580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BFF815-6445-44F5-83AF-A853B9F1F438}"/>
                </a:ext>
              </a:extLst>
            </p:cNvPr>
            <p:cNvGrpSpPr/>
            <p:nvPr/>
          </p:nvGrpSpPr>
          <p:grpSpPr>
            <a:xfrm>
              <a:off x="5946144" y="869517"/>
              <a:ext cx="4428789" cy="800219"/>
              <a:chOff x="6557474" y="1411926"/>
              <a:chExt cx="4507693" cy="80021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3C9364-1D8E-4B61-90F7-B1C2BE333835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i="1" kern="0" dirty="0">
                    <a:solidFill>
                      <a:srgbClr val="0A1A72"/>
                    </a:solidFill>
                    <a:latin typeface="Arial"/>
                    <a:cs typeface="Arial" pitchFamily="34" charset="0"/>
                  </a:rPr>
                  <a:t>includes the introduction, the aim of the project as well as its expected outcomes, the project management, and related works. </a:t>
                </a:r>
                <a:endParaRPr kumimoji="0" lang="en-US" altLang="ko-KR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638885-9094-4211-B31F-9FC347AEFA74}"/>
                  </a:ext>
                </a:extLst>
              </p:cNvPr>
              <p:cNvSpPr txBox="1"/>
              <p:nvPr/>
            </p:nvSpPr>
            <p:spPr>
              <a:xfrm>
                <a:off x="6557474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Purpose of the project</a:t>
                </a: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432124-5BCE-421B-B2A1-919BD2D4FBA5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CD6092-F1C7-432D-9C5F-2FB194FE6897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FBD8EE-DAFB-4038-897B-3E197387A8E7}"/>
              </a:ext>
            </a:extLst>
          </p:cNvPr>
          <p:cNvGrpSpPr/>
          <p:nvPr/>
        </p:nvGrpSpPr>
        <p:grpSpPr>
          <a:xfrm>
            <a:off x="1776718" y="2216248"/>
            <a:ext cx="6132005" cy="1063824"/>
            <a:chOff x="5276743" y="2230161"/>
            <a:chExt cx="5595548" cy="10638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1E44CE-28B6-45A4-B24D-C84DF4FF850A}"/>
                </a:ext>
              </a:extLst>
            </p:cNvPr>
            <p:cNvGrpSpPr/>
            <p:nvPr/>
          </p:nvGrpSpPr>
          <p:grpSpPr>
            <a:xfrm>
              <a:off x="6443502" y="2309100"/>
              <a:ext cx="4428789" cy="984885"/>
              <a:chOff x="6557474" y="1411926"/>
              <a:chExt cx="4507693" cy="98488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E5EAC2-B6D3-44FF-96FC-432A8411D20C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i="1" kern="0" dirty="0" err="1">
                    <a:solidFill>
                      <a:srgbClr val="0A1A72"/>
                    </a:solidFill>
                    <a:latin typeface="Arial"/>
                    <a:cs typeface="Arial" pitchFamily="34" charset="0"/>
                  </a:rPr>
                  <a:t>i</a:t>
                </a:r>
                <a:r>
                  <a:rPr kumimoji="0" lang="en-US" altLang="ko-KR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ncludes</a:t>
                </a:r>
                <a:r>
                  <a:rPr kumimoji="0" lang="en-US" altLang="ko-KR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 the functional requirements and constraints, the Engineering techniques and skills, and a comparison with alternative </a:t>
                </a:r>
                <a:r>
                  <a:rPr lang="en-US" altLang="ko-KR" sz="1200" i="1" kern="0" dirty="0">
                    <a:solidFill>
                      <a:srgbClr val="0A1A72"/>
                    </a:solidFill>
                    <a:latin typeface="Arial"/>
                    <a:cs typeface="Arial" pitchFamily="34" charset="0"/>
                  </a:rPr>
                  <a:t>s</a:t>
                </a:r>
                <a:r>
                  <a:rPr kumimoji="0" lang="en-US" altLang="ko-KR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olutions</a:t>
                </a:r>
                <a:r>
                  <a:rPr kumimoji="0" lang="en-US" altLang="ko-KR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3D64EB-FB3D-44A0-B4EC-B7592B06B396}"/>
                  </a:ext>
                </a:extLst>
              </p:cNvPr>
              <p:cNvSpPr txBox="1"/>
              <p:nvPr/>
            </p:nvSpPr>
            <p:spPr>
              <a:xfrm>
                <a:off x="6557474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Proposed Solution</a:t>
                </a: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A7409C-FD8C-422E-A5B4-DA46851705AB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178E92-472A-4654-9732-E948C3CA6216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0AA6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963FEF8-665A-46AF-A207-8BD856575A1D}"/>
              </a:ext>
            </a:extLst>
          </p:cNvPr>
          <p:cNvGrpSpPr/>
          <p:nvPr/>
        </p:nvGrpSpPr>
        <p:grpSpPr>
          <a:xfrm>
            <a:off x="2347343" y="3655831"/>
            <a:ext cx="5595548" cy="958096"/>
            <a:chOff x="5800477" y="3669744"/>
            <a:chExt cx="5595548" cy="95809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E6E3B71-4180-44C8-8AF3-1BA7373D5BD2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800219"/>
              <a:chOff x="6557475" y="1411926"/>
              <a:chExt cx="4507692" cy="80021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5B8160-D71F-4CE2-A3C7-740B8DF6CAD1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i="1" kern="0" dirty="0">
                    <a:solidFill>
                      <a:srgbClr val="0A1A72"/>
                    </a:solidFill>
                    <a:latin typeface="Arial"/>
                    <a:cs typeface="Arial" pitchFamily="34" charset="0"/>
                  </a:rPr>
                  <a:t>i</a:t>
                </a:r>
                <a:r>
                  <a:rPr kumimoji="0" lang="en-US" altLang="ko-KR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ncludes</a:t>
                </a:r>
                <a:r>
                  <a:rPr kumimoji="0" lang="en-US" altLang="ko-KR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 the testing and improvements as well as the changes that occurred throughout the project.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C0EC89-51F7-4E6B-9E11-142EEB3CD62D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Results and Analysis</a:t>
                </a: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90F4B2-B1F4-4522-9046-2A8F53ED8D85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6A73DD-529B-404A-984E-28E4D65480A9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0085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081DEC-15E2-4EFE-A5B3-822A220B0781}"/>
              </a:ext>
            </a:extLst>
          </p:cNvPr>
          <p:cNvGrpSpPr/>
          <p:nvPr/>
        </p:nvGrpSpPr>
        <p:grpSpPr>
          <a:xfrm>
            <a:off x="2917968" y="5095414"/>
            <a:ext cx="5806933" cy="1063824"/>
            <a:chOff x="6324210" y="5109327"/>
            <a:chExt cx="5595549" cy="106382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66C4C5E-8903-46FC-80B6-20FF826BA3C0}"/>
                </a:ext>
              </a:extLst>
            </p:cNvPr>
            <p:cNvGrpSpPr/>
            <p:nvPr/>
          </p:nvGrpSpPr>
          <p:grpSpPr>
            <a:xfrm>
              <a:off x="7490970" y="5188266"/>
              <a:ext cx="4428789" cy="984885"/>
              <a:chOff x="6557475" y="1411926"/>
              <a:chExt cx="4507693" cy="98488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5A323A-5432-4698-92B0-5251E196A2E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i="1" kern="0" dirty="0">
                    <a:solidFill>
                      <a:srgbClr val="0A1A72"/>
                    </a:solidFill>
                    <a:latin typeface="Arial"/>
                    <a:cs typeface="Arial" pitchFamily="34" charset="0"/>
                  </a:rPr>
                  <a:t>includes the impact of the solution, a summary of the major achievements, the future improvements, and a live demonstration.</a:t>
                </a:r>
                <a:endParaRPr kumimoji="0" lang="en-US" altLang="ko-KR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B2694-EE13-42B4-94E1-BBEFD95CEF18}"/>
                  </a:ext>
                </a:extLst>
              </p:cNvPr>
              <p:cNvSpPr txBox="1"/>
              <p:nvPr/>
            </p:nvSpPr>
            <p:spPr>
              <a:xfrm>
                <a:off x="6557476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A1A72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Conclusion with Demo</a:t>
                </a: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A06606-6AC5-447F-A5FD-B5C9583973C6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A1A72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A1A72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20C2FC-7A37-4847-B3B9-1FEEDAD2D254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125A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43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4B23FA-C55B-C627-DFEC-AA1D69554D75}"/>
              </a:ext>
            </a:extLst>
          </p:cNvPr>
          <p:cNvSpPr txBox="1">
            <a:spLocks/>
          </p:cNvSpPr>
          <p:nvPr/>
        </p:nvSpPr>
        <p:spPr>
          <a:xfrm>
            <a:off x="7908724" y="6590810"/>
            <a:ext cx="10711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 algn="r">
              <a:defRPr/>
            </a:pPr>
            <a:fld id="{7F40025E-8A47-7E48-AA2F-82A25E5E3F97}" type="slidenum">
              <a:rPr lang="fr-FR" altLang="en-US" sz="1000" smtClean="0">
                <a:solidFill>
                  <a:prstClr val="white"/>
                </a:solidFill>
                <a:latin typeface="Arial"/>
              </a:rPr>
              <a:pPr algn="r">
                <a:defRPr/>
              </a:pPr>
              <a:t>30</a:t>
            </a:fld>
            <a:endParaRPr lang="fr-FR" altLang="en-US" sz="10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115F39-10F0-AACB-9C1D-0C1A33120BB0}"/>
              </a:ext>
            </a:extLst>
          </p:cNvPr>
          <p:cNvSpPr txBox="1">
            <a:spLocks/>
          </p:cNvSpPr>
          <p:nvPr/>
        </p:nvSpPr>
        <p:spPr>
          <a:xfrm>
            <a:off x="1711235" y="6590810"/>
            <a:ext cx="572153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000" b="1" kern="1400" cap="all" spc="25" dirty="0">
                <a:solidFill>
                  <a:prstClr val="white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sz="800" dirty="0">
              <a:solidFill>
                <a:prstClr val="white"/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A0D4D5-D487-DAC7-1CA6-8FDD187FCB78}"/>
              </a:ext>
            </a:extLst>
          </p:cNvPr>
          <p:cNvSpPr txBox="1">
            <a:spLocks/>
          </p:cNvSpPr>
          <p:nvPr/>
        </p:nvSpPr>
        <p:spPr>
          <a:xfrm>
            <a:off x="164125" y="6590810"/>
            <a:ext cx="107115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fr-FR" altLang="en-US" sz="1000" dirty="0">
                <a:solidFill>
                  <a:prstClr val="white"/>
                </a:solidFill>
                <a:latin typeface="Arial"/>
              </a:rPr>
              <a:t>ESIB-MDP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0B8EFC69-E881-050C-C884-953C865B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597" y="906087"/>
            <a:ext cx="3890805" cy="50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6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0A4BBE3B-9135-4ADF-8FA2-2665D57BC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279" y="1121605"/>
            <a:ext cx="3548720" cy="2217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377B2D-073E-438E-AAA1-3A4CB97B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123" y="1114217"/>
            <a:ext cx="3695701" cy="2217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51C20-CE4E-4D94-ABB6-0174662A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607"/>
            <a:ext cx="8229599" cy="74771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02FDD-CB5C-4976-8BD3-2F72F80C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 dirty="0"/>
              <a:t>ESIB-MDP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6FB5E-675E-4307-88AC-A455E6F3E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3104-99C6-4832-A67B-E5108B11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4</a:t>
            </a:fld>
            <a:endParaRPr lang="fr-F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4BA23D-D1E6-41FA-8830-0AD2C12F87D7}"/>
              </a:ext>
            </a:extLst>
          </p:cNvPr>
          <p:cNvSpPr txBox="1"/>
          <p:nvPr/>
        </p:nvSpPr>
        <p:spPr>
          <a:xfrm>
            <a:off x="457200" y="3746124"/>
            <a:ext cx="8059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A1C72"/>
                </a:solidFill>
                <a:latin typeface="+mn-lt"/>
              </a:rPr>
              <a:t>The aim of this project is to provide uninterrupted power supply - using four different energy sources - while keeping the total cost at its lowest.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3D57C-6FAB-4B7B-8E3A-6B29F7466FAB}"/>
              </a:ext>
            </a:extLst>
          </p:cNvPr>
          <p:cNvSpPr txBox="1"/>
          <p:nvPr/>
        </p:nvSpPr>
        <p:spPr>
          <a:xfrm>
            <a:off x="3366292" y="3303982"/>
            <a:ext cx="241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Power outages paralyzing Lebanon</a:t>
            </a:r>
          </a:p>
        </p:txBody>
      </p:sp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3F67D8-3B1E-495E-92C3-BCC24216A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79" y="4732776"/>
            <a:ext cx="1577752" cy="1577752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E455B7-DEF1-4C41-AE0A-98CD4E796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372" y="4732776"/>
            <a:ext cx="1577751" cy="1577751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54A4CD2D-8A67-4815-A994-72BF42AA5E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20" t="4926" r="9015" b="11737"/>
          <a:stretch/>
        </p:blipFill>
        <p:spPr>
          <a:xfrm>
            <a:off x="4756101" y="4637523"/>
            <a:ext cx="1682193" cy="1666691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E18FA2-2DFD-4D38-A8A7-D36711FC6C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1" t="9621" r="13194" b="28854"/>
          <a:stretch/>
        </p:blipFill>
        <p:spPr>
          <a:xfrm>
            <a:off x="6674193" y="4637523"/>
            <a:ext cx="1592427" cy="1577752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EFF648F9-7031-4AD4-9A9B-AFF03ED063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001" t="5576" r="26511" b="34663"/>
          <a:stretch/>
        </p:blipFill>
        <p:spPr>
          <a:xfrm rot="481309">
            <a:off x="8392298" y="3906830"/>
            <a:ext cx="434805" cy="54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 and Outcomes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  <a:endParaRPr lang="fr-F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5</a:t>
            </a:fld>
            <a:endParaRPr lang="fr-FR" altLang="en-US"/>
          </a:p>
        </p:txBody>
      </p:sp>
      <p:sp>
        <p:nvSpPr>
          <p:cNvPr id="21" name="Right Arrow 1">
            <a:extLst>
              <a:ext uri="{FF2B5EF4-FFF2-40B4-BE49-F238E27FC236}">
                <a16:creationId xmlns:a16="http://schemas.microsoft.com/office/drawing/2014/main" id="{754C0FAF-2CE6-4413-9F4B-1C15044BDCF5}"/>
              </a:ext>
            </a:extLst>
          </p:cNvPr>
          <p:cNvSpPr/>
          <p:nvPr/>
        </p:nvSpPr>
        <p:spPr>
          <a:xfrm rot="13800000">
            <a:off x="2641357" y="320333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rgbClr val="0A1A7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ight Arrow 5">
            <a:extLst>
              <a:ext uri="{FF2B5EF4-FFF2-40B4-BE49-F238E27FC236}">
                <a16:creationId xmlns:a16="http://schemas.microsoft.com/office/drawing/2014/main" id="{E9F7BC98-A4D2-4258-9EC6-DFAB3693983E}"/>
              </a:ext>
            </a:extLst>
          </p:cNvPr>
          <p:cNvSpPr/>
          <p:nvPr/>
        </p:nvSpPr>
        <p:spPr>
          <a:xfrm rot="19200000">
            <a:off x="3925336" y="4189934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rgbClr val="BFB3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FDD75-705B-45DA-A086-F4E6B7ED0E71}"/>
              </a:ext>
            </a:extLst>
          </p:cNvPr>
          <p:cNvSpPr txBox="1"/>
          <p:nvPr/>
        </p:nvSpPr>
        <p:spPr>
          <a:xfrm rot="3000000">
            <a:off x="2969690" y="3685761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prstClr val="white"/>
                </a:solidFill>
                <a:latin typeface="Arial"/>
                <a:cs typeface="Calibri" pitchFamily="34" charset="0"/>
              </a:rPr>
              <a:t>CCE Outcome</a:t>
            </a:r>
            <a:endParaRPr lang="ko-KR" altLang="en-US" sz="1400" b="1" dirty="0">
              <a:solidFill>
                <a:prstClr val="white"/>
              </a:solidFill>
              <a:latin typeface="Arial"/>
              <a:cs typeface="Calibr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E9D8-1A26-4858-8CB3-A4E74BB49998}"/>
              </a:ext>
            </a:extLst>
          </p:cNvPr>
          <p:cNvSpPr txBox="1"/>
          <p:nvPr/>
        </p:nvSpPr>
        <p:spPr>
          <a:xfrm rot="19200000">
            <a:off x="4030972" y="4600002"/>
            <a:ext cx="167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prstClr val="white"/>
                </a:solidFill>
                <a:latin typeface="Arial"/>
                <a:cs typeface="Calibri" pitchFamily="34" charset="0"/>
              </a:rPr>
              <a:t>Electric Outcome</a:t>
            </a:r>
            <a:endParaRPr lang="ko-KR" altLang="en-US" sz="1200" b="1" dirty="0">
              <a:solidFill>
                <a:prstClr val="white"/>
              </a:solidFill>
              <a:latin typeface="Arial"/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8B14DC-59EB-4C67-8F75-FA58E3A20BF8}"/>
              </a:ext>
            </a:extLst>
          </p:cNvPr>
          <p:cNvSpPr txBox="1"/>
          <p:nvPr/>
        </p:nvSpPr>
        <p:spPr>
          <a:xfrm>
            <a:off x="145621" y="1582018"/>
            <a:ext cx="270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Implementation of the Fuzzy Logic algorithm based on which the inverter will take the decision.</a:t>
            </a:r>
          </a:p>
          <a:p>
            <a:pPr marL="171450" indent="-171450" algn="just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  <a:p>
            <a:pPr algn="just" defTabSz="914400" fontAlgn="auto">
              <a:spcBef>
                <a:spcPts val="0"/>
              </a:spcBef>
              <a:spcAft>
                <a:spcPts val="0"/>
              </a:spcAft>
            </a:pP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32" name="Donut 24">
            <a:extLst>
              <a:ext uri="{FF2B5EF4-FFF2-40B4-BE49-F238E27FC236}">
                <a16:creationId xmlns:a16="http://schemas.microsoft.com/office/drawing/2014/main" id="{E40E9375-D549-4D98-B7C0-179213E854D4}"/>
              </a:ext>
            </a:extLst>
          </p:cNvPr>
          <p:cNvSpPr/>
          <p:nvPr/>
        </p:nvSpPr>
        <p:spPr>
          <a:xfrm>
            <a:off x="5483513" y="550927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348CFF-45F9-4DB2-9801-EAB1E24E6854}"/>
              </a:ext>
            </a:extLst>
          </p:cNvPr>
          <p:cNvGrpSpPr/>
          <p:nvPr/>
        </p:nvGrpSpPr>
        <p:grpSpPr>
          <a:xfrm>
            <a:off x="3782191" y="1986559"/>
            <a:ext cx="2266771" cy="1994293"/>
            <a:chOff x="4075204" y="1700703"/>
            <a:chExt cx="3961307" cy="348513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A42CE39-E219-421F-BA46-A979B15A29FE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5938117-BDD4-4A23-B842-9B7B3D8E1F9C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F6D8548-8CEA-4B7B-B3E2-DA8494742148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A3E33A-31A7-480E-8FB0-9B1CA679F076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F9D616B-C681-4CFC-BB19-F9486EF6E0C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AC1C395-2B1A-4F76-B6A7-790E9249C935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5FCE758-A6AA-4669-AAA1-C6FD733C668E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CA1F4D8-E86E-4F05-9DCD-AAB975D34DD8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09909D8-B506-4FA1-A4CF-374A42E11F1C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7A4237-797E-49F9-872D-FAF2568276F4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C65A1D1-DFBD-4D22-BF9B-06D34D81CB9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1F018AE-4BB4-4574-B4B7-77C850854020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17AA490-0A4D-4264-B60D-3BDAE01456FD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86C682F-2356-4ECE-B84B-8E4818BD1266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03BD44A-C68C-40DF-8984-4E1570EE4F34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677DAE-B7C7-4DE6-AD0B-07C9253BA041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7926F2A-03C5-437A-809E-60B4EF4B3BA7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411D5A-27FD-40CE-B925-31D96A341EAA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DF26DC5-8A14-46DA-BE65-7AFCF8ACA616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6C5A7D7-6D71-41A2-B917-0300A52BD05A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98B32D9-C4A9-4702-956E-95D2A7D8D701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CE1AF9-2C21-4089-93B7-876873F42C6E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49EB27A-96E5-41FA-9AA1-DD987977DF8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AF3E4D2-D39D-4316-8011-79A7FE2497C3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0FF71C-8C67-4F1A-8FF0-1A43DAAAE300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6DC8604-327C-425C-B936-C719BE05378E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F662212-FF6C-4758-A048-447A61E49958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C9B3F23-214A-40E6-9B88-392655EB8E2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8E8FA71-5BF2-46B7-B4FA-960889BC5EB6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07AFCE-F8F8-467C-B0AA-3450C06C91F4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633A81B-27CC-43D6-8DFD-3A30E1EF54AA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D6078E6-F367-4F40-B33C-000296450508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57EF27-8513-40C9-806F-A8C6F0354866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B5143A9-2BA7-4EF3-BBB6-A93294A6F5B9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C6EE23D-1AC7-48D8-923E-84286E9DF13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891DF1F-18FC-4E84-8ACD-E46F6F9E01E2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F7C5B6F-DADC-4E92-A776-F0250A53F3D4}"/>
              </a:ext>
            </a:extLst>
          </p:cNvPr>
          <p:cNvSpPr txBox="1"/>
          <p:nvPr/>
        </p:nvSpPr>
        <p:spPr>
          <a:xfrm>
            <a:off x="5822448" y="3765075"/>
            <a:ext cx="2875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  <a:p>
            <a:pPr algn="just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Setup of the electronic circuit (Arduino board with various sensors).</a:t>
            </a:r>
          </a:p>
          <a:p>
            <a:pPr algn="just" defTabSz="914400" fontAlgn="auto">
              <a:spcBef>
                <a:spcPts val="0"/>
              </a:spcBef>
              <a:spcAft>
                <a:spcPts val="0"/>
              </a:spcAft>
            </a:pP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71" name="Graphic 175">
            <a:extLst>
              <a:ext uri="{FF2B5EF4-FFF2-40B4-BE49-F238E27FC236}">
                <a16:creationId xmlns:a16="http://schemas.microsoft.com/office/drawing/2014/main" id="{050693C4-F6D5-4958-A712-C44801316CBC}"/>
              </a:ext>
            </a:extLst>
          </p:cNvPr>
          <p:cNvGrpSpPr/>
          <p:nvPr/>
        </p:nvGrpSpPr>
        <p:grpSpPr>
          <a:xfrm>
            <a:off x="7260151" y="4398496"/>
            <a:ext cx="1235726" cy="1083448"/>
            <a:chOff x="2729766" y="0"/>
            <a:chExt cx="6732468" cy="6858000"/>
          </a:xfrm>
          <a:solidFill>
            <a:srgbClr val="125AC4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686E05F-8736-4970-9614-503E208052B6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rgbClr val="00001F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73" name="Graphic 175">
              <a:extLst>
                <a:ext uri="{FF2B5EF4-FFF2-40B4-BE49-F238E27FC236}">
                  <a16:creationId xmlns:a16="http://schemas.microsoft.com/office/drawing/2014/main" id="{BC5BC5CE-184E-489C-A5A9-18055450085A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A4FF57-9B69-4A6F-9D71-463CEA648524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1EC804E-2FD5-419F-A309-6A92CECA0A42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0D36F61-1DC5-496A-8ADC-41313BC68E63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9DEF839-CEE9-4373-A72B-2B5533A3DA81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79D4483-603C-4245-A95E-4CC5E268906D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9817060-AF79-4EB4-844B-2F2A6426381D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A3941B2-C256-4FF3-B1C5-998CDB33CD45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AFA273C-5854-4E77-9281-4D2BBDE959CC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BAFCCA-94C2-4EDA-9C8D-EBF58B90CD07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680537F-9053-4FD1-B668-2863E868FFC8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AC48BB4-8793-43EF-A578-F726747F8BC5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E05F000-EE0B-44EB-81D0-94DF57D5838F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5D0E320-53DC-4073-A84F-B28CB8E8BA62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4F6FA1A-076A-4451-806F-D2E3D6B4E794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7084C01-13F6-4859-B26D-60CC7E78FF14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04266E6-473E-4C19-AAFE-C0B72BBE6C6E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6639BC6-3819-401E-BC64-FAB11A77733F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2C0647B-CB65-449C-9CF8-056F63FA3540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40688AB-8819-4FD3-A084-B73F6B6878B8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C3FC25B-A195-4A75-A51A-5EA0DA2F419B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2384461-96DD-48E8-B979-E8BE7394DB9F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4B3428F-AECB-4051-98AB-2C3F6550E78C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B9A302-98D0-457A-877D-50DE97C0D6A4}"/>
              </a:ext>
            </a:extLst>
          </p:cNvPr>
          <p:cNvSpPr txBox="1"/>
          <p:nvPr/>
        </p:nvSpPr>
        <p:spPr>
          <a:xfrm>
            <a:off x="144970" y="2310604"/>
            <a:ext cx="2670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Mobile Application Development.</a:t>
            </a:r>
          </a:p>
          <a:p>
            <a:pPr marL="171450" indent="-171450" algn="just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  <a:p>
            <a:pPr marL="171450" indent="-171450" algn="just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Communication between the microcontroller and the application.</a:t>
            </a:r>
          </a:p>
          <a:p>
            <a:pPr marL="171450" indent="-171450" algn="just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0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  <a:endParaRPr lang="fr-F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6</a:t>
            </a:fld>
            <a:endParaRPr lang="fr-F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89624" y="5684044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Projected Gantt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B37FA-F9D3-447C-A17D-D6D2B09B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62" y="1173956"/>
            <a:ext cx="6144674" cy="45100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866E46-AFFF-45D6-875B-BBB727948916}"/>
              </a:ext>
            </a:extLst>
          </p:cNvPr>
          <p:cNvCxnSpPr/>
          <p:nvPr/>
        </p:nvCxnSpPr>
        <p:spPr>
          <a:xfrm>
            <a:off x="1499662" y="5562600"/>
            <a:ext cx="614467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1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7</a:t>
            </a:fld>
            <a:endParaRPr lang="fr-F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17461-C389-4D0C-9CC8-C91CC872AC47}"/>
              </a:ext>
            </a:extLst>
          </p:cNvPr>
          <p:cNvSpPr txBox="1"/>
          <p:nvPr/>
        </p:nvSpPr>
        <p:spPr>
          <a:xfrm rot="1708178">
            <a:off x="3067908" y="1524406"/>
            <a:ext cx="8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+mn-lt"/>
              </a:rPr>
              <a:t>24/7 electricity </a:t>
            </a:r>
          </a:p>
        </p:txBody>
      </p:sp>
      <p:pic>
        <p:nvPicPr>
          <p:cNvPr id="99" name="Picture 9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1C3DC19-DBA7-44D9-8BD1-245720E7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3" t="28563" b="-153"/>
          <a:stretch/>
        </p:blipFill>
        <p:spPr>
          <a:xfrm>
            <a:off x="457200" y="2775065"/>
            <a:ext cx="8686799" cy="3815745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25964B6-D7B9-4C7C-B378-73AACC3C4116}"/>
              </a:ext>
            </a:extLst>
          </p:cNvPr>
          <p:cNvSpPr txBox="1"/>
          <p:nvPr/>
        </p:nvSpPr>
        <p:spPr>
          <a:xfrm>
            <a:off x="457200" y="2645767"/>
            <a:ext cx="4769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+mn-lt"/>
              </a:rPr>
              <a:t>There are many solar energy companies in Lebanon, all aiming for a green future.</a:t>
            </a:r>
          </a:p>
        </p:txBody>
      </p:sp>
      <p:pic>
        <p:nvPicPr>
          <p:cNvPr id="104" name="Picture 103" descr="Shape&#10;&#10;Description automatically generated with low confidence">
            <a:extLst>
              <a:ext uri="{FF2B5EF4-FFF2-40B4-BE49-F238E27FC236}">
                <a16:creationId xmlns:a16="http://schemas.microsoft.com/office/drawing/2014/main" id="{609A0B6D-5936-48E9-B038-24D202FA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24" y="1985081"/>
            <a:ext cx="844481" cy="84448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2F12165-B102-4DF1-B074-441BA8AF978E}"/>
              </a:ext>
            </a:extLst>
          </p:cNvPr>
          <p:cNvSpPr txBox="1"/>
          <p:nvPr/>
        </p:nvSpPr>
        <p:spPr>
          <a:xfrm>
            <a:off x="5090391" y="1338750"/>
            <a:ext cx="391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+mn-lt"/>
              </a:rPr>
              <a:t>However, hybrid inverters cost much lower and are easier to install.</a:t>
            </a:r>
          </a:p>
        </p:txBody>
      </p:sp>
    </p:spTree>
    <p:extLst>
      <p:ext uri="{BB962C8B-B14F-4D97-AF65-F5344CB8AC3E}">
        <p14:creationId xmlns:p14="http://schemas.microsoft.com/office/powerpoint/2010/main" val="32326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Related 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/>
              <a:t>ESIB-MDP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D92B240-0616-4C50-A113-2A13963C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5" y="843570"/>
            <a:ext cx="3186916" cy="199463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3335D20D-D5E3-41E6-A9D6-CDD826ECA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" t="5912" r="4535" b="3185"/>
          <a:stretch/>
        </p:blipFill>
        <p:spPr>
          <a:xfrm>
            <a:off x="2366146" y="3548144"/>
            <a:ext cx="6450057" cy="2920347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24BF382-5CEB-400B-82F8-8C2F56BD8CEF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rot="5400000" flipH="1" flipV="1">
            <a:off x="6110720" y="2318661"/>
            <a:ext cx="709939" cy="17490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F3CB9C-FFE2-4B12-A4FA-D0AAE3F01220}"/>
              </a:ext>
            </a:extLst>
          </p:cNvPr>
          <p:cNvSpPr txBox="1"/>
          <p:nvPr/>
        </p:nvSpPr>
        <p:spPr>
          <a:xfrm>
            <a:off x="457200" y="1466361"/>
            <a:ext cx="4810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n-lt"/>
              </a:rPr>
              <a:t>A very common solar charge controller technique is the </a:t>
            </a:r>
            <a:r>
              <a:rPr lang="en-US" sz="1600" i="0" dirty="0">
                <a:solidFill>
                  <a:srgbClr val="202124"/>
                </a:solidFill>
                <a:effectLst/>
                <a:latin typeface="+mn-lt"/>
              </a:rPr>
              <a:t>Maximum Power Point Tracking (MPPT). It is used to maintain the PV array's operating point at its maximum power point (MPP) and extract the maximum power available in PV arrays.</a:t>
            </a:r>
            <a:endParaRPr lang="en-US" sz="1600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AFF9DFC3-EAC9-41C0-82C4-F57D24F8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8724" y="6590810"/>
            <a:ext cx="1071152" cy="365125"/>
          </a:xfrm>
        </p:spPr>
        <p:txBody>
          <a:bodyPr/>
          <a:lstStyle/>
          <a:p>
            <a:fld id="{7F40025E-8A47-7E48-AA2F-82A25E5E3F97}" type="slidenum">
              <a:rPr lang="fr-FR" altLang="en-US" smtClean="0"/>
              <a:pPr/>
              <a:t>8</a:t>
            </a:fld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199813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DA312-0A6C-4EF2-B7C6-AEE35D34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altLang="en-US" dirty="0"/>
              <a:t>ESIB-MDP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8E968-8FE4-41C0-BC17-4E77039A4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kern="1400" cap="all" spc="2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FLI CONTROLLER FOR PV APPLICATIONS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91E6A-1DEB-48ED-B88D-4B5DF585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025E-8A47-7E48-AA2F-82A25E5E3F97}" type="slidenum">
              <a:rPr lang="fr-FR" altLang="en-US" smtClean="0"/>
              <a:pPr/>
              <a:t>9</a:t>
            </a:fld>
            <a:endParaRPr lang="fr-FR" alt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D6C285B7-5AC2-479E-953B-723BA715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78" y="1730375"/>
            <a:ext cx="6924675" cy="4616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FA17A7-FFA6-4A1C-97F1-742005AB8735}"/>
              </a:ext>
            </a:extLst>
          </p:cNvPr>
          <p:cNvSpPr txBox="1"/>
          <p:nvPr/>
        </p:nvSpPr>
        <p:spPr>
          <a:xfrm>
            <a:off x="4234645" y="2828816"/>
            <a:ext cx="1572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+mn-lt"/>
              </a:rPr>
              <a:t>Existing solutions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BDB61-9693-4CD3-A9CB-92CBE4980152}"/>
              </a:ext>
            </a:extLst>
          </p:cNvPr>
          <p:cNvSpPr txBox="1"/>
          <p:nvPr/>
        </p:nvSpPr>
        <p:spPr>
          <a:xfrm>
            <a:off x="4050425" y="2361084"/>
            <a:ext cx="15186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+mn-lt"/>
              </a:rPr>
              <a:t>Customized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87A1A-A4D6-4BA8-BCC5-B1ACCA9296BF}"/>
              </a:ext>
            </a:extLst>
          </p:cNvPr>
          <p:cNvSpPr txBox="1"/>
          <p:nvPr/>
        </p:nvSpPr>
        <p:spPr>
          <a:xfrm>
            <a:off x="1938101" y="962051"/>
            <a:ext cx="574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Born from the specific arising case of Lebanon, our research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had to be done for the first time ever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0043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plateDiaporamaIRISA-2016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chnique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AB8970-251B-EF4F-A843-A0A9B55A2F08}" vid="{D267E1DF-F52E-864C-B975-AD389E50AD0D}"/>
    </a:ext>
  </a:extLst>
</a:theme>
</file>

<file path=ppt/theme/theme2.xml><?xml version="1.0" encoding="utf-8"?>
<a:theme xmlns:a="http://schemas.openxmlformats.org/drawingml/2006/main" name="3.page de contenu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AB8970-251B-EF4F-A843-A0A9B55A2F08}" vid="{39F98AB3-B756-0948-8617-7882C5E0CBEA}"/>
    </a:ext>
  </a:extLst>
</a:theme>
</file>

<file path=ppt/theme/theme3.xml><?xml version="1.0" encoding="utf-8"?>
<a:theme xmlns:a="http://schemas.openxmlformats.org/drawingml/2006/main" name="1_3.page de contenu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AB8970-251B-EF4F-A843-A0A9B55A2F08}" vid="{04512780-95F0-6B48-83B2-3E88901B3141}"/>
    </a:ext>
  </a:extLst>
</a:theme>
</file>

<file path=ppt/theme/theme4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2_3.page de contenu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AB8970-251B-EF4F-A843-A0A9B55A2F08}" vid="{39F98AB3-B756-0948-8617-7882C5E0CBEA}"/>
    </a:ext>
  </a:extLst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D9182DE5AD7C4ABD66A213C9E44D99" ma:contentTypeVersion="8" ma:contentTypeDescription="Create a new document." ma:contentTypeScope="" ma:versionID="5a42d4dc3e1686f266151c057b9bcd76">
  <xsd:schema xmlns:xsd="http://www.w3.org/2001/XMLSchema" xmlns:xs="http://www.w3.org/2001/XMLSchema" xmlns:p="http://schemas.microsoft.com/office/2006/metadata/properties" xmlns:ns2="b791c4bd-21c0-41bb-8e78-057a295b6a03" targetNamespace="http://schemas.microsoft.com/office/2006/metadata/properties" ma:root="true" ma:fieldsID="505028d89970e0050e337826ec62f749" ns2:_="">
    <xsd:import namespace="b791c4bd-21c0-41bb-8e78-057a295b6a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91c4bd-21c0-41bb-8e78-057a295b6a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F004E-7609-4949-A70E-83574FBD11C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911504A-4C04-4D18-A925-71BA7E08D3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44D898-3BB2-46A5-B2DF-2E6AF67398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91c4bd-21c0-41bb-8e78-057a295b6a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TemplateDiaporamaIRISA-2016</Template>
  <TotalTime>1873</TotalTime>
  <Words>1469</Words>
  <Application>Microsoft Office PowerPoint</Application>
  <PresentationFormat>On-screen Show (4:3)</PresentationFormat>
  <Paragraphs>289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Barlow Condensed SemiBold</vt:lpstr>
      <vt:lpstr>Calibri</vt:lpstr>
      <vt:lpstr>Courier New</vt:lpstr>
      <vt:lpstr>Myriad Pro Light</vt:lpstr>
      <vt:lpstr>Wingdings</vt:lpstr>
      <vt:lpstr>TemplateDiaporamaIRISA-2016</vt:lpstr>
      <vt:lpstr>3.page de contenu</vt:lpstr>
      <vt:lpstr>1_3.page de contenu</vt:lpstr>
      <vt:lpstr>Contents Slide Master</vt:lpstr>
      <vt:lpstr>2_3.page de contenu</vt:lpstr>
      <vt:lpstr>FUZZY LOGIC hybrid solar inverter controller for photovoltaic applications (fli)  </vt:lpstr>
      <vt:lpstr>Project members</vt:lpstr>
      <vt:lpstr>PowerPoint Presentation</vt:lpstr>
      <vt:lpstr>Introduction</vt:lpstr>
      <vt:lpstr>Project Objectives and Outcomes</vt:lpstr>
      <vt:lpstr>Project Management</vt:lpstr>
      <vt:lpstr>Related Works</vt:lpstr>
      <vt:lpstr>Comparison of Related Works</vt:lpstr>
      <vt:lpstr>PowerPoint Presentation</vt:lpstr>
      <vt:lpstr>Project Functional Requirements</vt:lpstr>
      <vt:lpstr>Project Constraints</vt:lpstr>
      <vt:lpstr>Proposed Solution</vt:lpstr>
      <vt:lpstr>Proposed Solution</vt:lpstr>
      <vt:lpstr>Proposed Solution</vt:lpstr>
      <vt:lpstr>Proposed Solution</vt:lpstr>
      <vt:lpstr>Proposed Solution</vt:lpstr>
      <vt:lpstr>Proposed Solution</vt:lpstr>
      <vt:lpstr>Proposed Solution</vt:lpstr>
      <vt:lpstr>Proposed Solution</vt:lpstr>
      <vt:lpstr>Results and Analysis</vt:lpstr>
      <vt:lpstr>PowerPoint Presentation</vt:lpstr>
      <vt:lpstr>PowerPoint Presentation</vt:lpstr>
      <vt:lpstr>PowerPoint Presentation</vt:lpstr>
      <vt:lpstr>PowerPoint Presentation</vt:lpstr>
      <vt:lpstr>Changes in Project Management</vt:lpstr>
      <vt:lpstr>Solution Impact</vt:lpstr>
      <vt:lpstr>Conclusions</vt:lpstr>
      <vt:lpstr>Perspectives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Samer Lahoud</dc:creator>
  <cp:lastModifiedBy>Majd Abou Assy</cp:lastModifiedBy>
  <cp:revision>46</cp:revision>
  <cp:lastPrinted>2016-08-01T06:28:00Z</cp:lastPrinted>
  <dcterms:created xsi:type="dcterms:W3CDTF">2019-05-04T08:15:08Z</dcterms:created>
  <dcterms:modified xsi:type="dcterms:W3CDTF">2022-06-15T11:55:56Z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0x01010021D9182DE5AD7C4ABD66A213C9E44D99</vt:lpwstr>
  </property>
</Properties>
</file>